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18" roundtripDataSignature="AMtx7mjMR6c5rnU1v41YzDM6zTpDiyCj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395F92B-4763-40FC-947F-420ADB3B1E39}">
  <a:tblStyle styleId="{C395F92B-4763-40FC-947F-420ADB3B1E3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이제 본격적으로 프로젝트 수행에 들어가봅시다.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8" name="Google Shape;8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hapter &amp; Sub Unit">
  <p:cSld name="1_Chapter &amp; Sub Uni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1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1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index.html" TargetMode="External"/><Relationship Id="rId4" Type="http://schemas.openxmlformats.org/officeDocument/2006/relationships/image" Target="../media/image1.png"/><Relationship Id="rId9" Type="http://schemas.openxmlformats.org/officeDocument/2006/relationships/image" Target="../media/image16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hyperlink" Target="http://index.html" TargetMode="External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index.htm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.png"/><Relationship Id="rId5" Type="http://schemas.openxmlformats.org/officeDocument/2006/relationships/image" Target="../media/image6.jpg"/><Relationship Id="rId6" Type="http://schemas.openxmlformats.org/officeDocument/2006/relationships/image" Target="../media/image5.png"/><Relationship Id="rId7" Type="http://schemas.openxmlformats.org/officeDocument/2006/relationships/image" Target="../media/image8.jpg"/><Relationship Id="rId8" Type="http://schemas.openxmlformats.org/officeDocument/2006/relationships/hyperlink" Target="http://index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index.html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index.html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index.html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index.html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index.html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/>
          <p:nvPr/>
        </p:nvSpPr>
        <p:spPr>
          <a:xfrm>
            <a:off x="1578195" y="2461534"/>
            <a:ext cx="308524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b="0" i="0" lang="ko-KR" sz="2000" u="none" cap="none" strike="noStrike">
                <a:solidFill>
                  <a:srgbClr val="02BDB6"/>
                </a:solidFill>
                <a:latin typeface="Arial"/>
                <a:ea typeface="Arial"/>
                <a:cs typeface="Arial"/>
                <a:sym typeface="Arial"/>
              </a:rPr>
              <a:t>미니프로젝트 7차</a:t>
            </a:r>
            <a:endParaRPr b="0" i="0" sz="2000" u="none" cap="none" strike="noStrike">
              <a:solidFill>
                <a:srgbClr val="02BDB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92;p1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cap="flat" cmpd="sng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3" name="Google Shape;93;p1"/>
          <p:cNvSpPr txBox="1"/>
          <p:nvPr/>
        </p:nvSpPr>
        <p:spPr>
          <a:xfrm>
            <a:off x="1863233" y="3149858"/>
            <a:ext cx="6575905" cy="894638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제안서 작성 template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0"/>
          <p:cNvSpPr/>
          <p:nvPr/>
        </p:nvSpPr>
        <p:spPr>
          <a:xfrm>
            <a:off x="-14848" y="0"/>
            <a:ext cx="12206847" cy="6870228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10"/>
          <p:cNvSpPr txBox="1"/>
          <p:nvPr/>
        </p:nvSpPr>
        <p:spPr>
          <a:xfrm>
            <a:off x="338957" y="539584"/>
            <a:ext cx="457955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4-1. 추가 제안 사항</a:t>
            </a:r>
            <a:endParaRPr/>
          </a:p>
        </p:txBody>
      </p:sp>
      <p:sp>
        <p:nvSpPr>
          <p:cNvPr id="368" name="Google Shape;368;p1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추가 제안 </a:t>
            </a:r>
            <a:endParaRPr/>
          </a:p>
        </p:txBody>
      </p:sp>
      <p:grpSp>
        <p:nvGrpSpPr>
          <p:cNvPr id="369" name="Google Shape;369;p10"/>
          <p:cNvGrpSpPr/>
          <p:nvPr/>
        </p:nvGrpSpPr>
        <p:grpSpPr>
          <a:xfrm>
            <a:off x="-7424" y="1062718"/>
            <a:ext cx="12206847" cy="701496"/>
            <a:chOff x="-7424" y="1042180"/>
            <a:chExt cx="12206847" cy="701496"/>
          </a:xfrm>
        </p:grpSpPr>
        <p:sp>
          <p:nvSpPr>
            <p:cNvPr id="370" name="Google Shape;370;p10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0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2" name="Google Shape;372;p10"/>
          <p:cNvGrpSpPr/>
          <p:nvPr/>
        </p:nvGrpSpPr>
        <p:grpSpPr>
          <a:xfrm>
            <a:off x="10699135" y="196455"/>
            <a:ext cx="1500290" cy="569387"/>
            <a:chOff x="123760" y="101978"/>
            <a:chExt cx="1500290" cy="569387"/>
          </a:xfrm>
        </p:grpSpPr>
        <p:sp>
          <p:nvSpPr>
            <p:cNvPr id="373" name="Google Shape;373;p10">
              <a:hlinkClick r:id="rId3"/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ko-KR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문화재관리본부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궁사업소</a:t>
              </a:r>
              <a:endParaRPr/>
            </a:p>
          </p:txBody>
        </p:sp>
        <p:pic>
          <p:nvPicPr>
            <p:cNvPr descr="https://upload.wikimedia.org/wikipedia/commons/thumb/a/ad/Taegeuk.svg/150px-Taegeuk.svg.png" id="374" name="Google Shape;374;p1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23760" y="146567"/>
              <a:ext cx="426304" cy="42630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5" name="Google Shape;375;p10"/>
          <p:cNvSpPr/>
          <p:nvPr/>
        </p:nvSpPr>
        <p:spPr>
          <a:xfrm>
            <a:off x="264296" y="1853732"/>
            <a:ext cx="11687100" cy="4632000"/>
          </a:xfrm>
          <a:prstGeom prst="roundRect">
            <a:avLst>
              <a:gd fmla="val 11015" name="adj"/>
            </a:avLst>
          </a:prstGeom>
          <a:solidFill>
            <a:srgbClr val="F2F2F2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6" name="Google Shape;376;p10"/>
          <p:cNvGrpSpPr/>
          <p:nvPr/>
        </p:nvGrpSpPr>
        <p:grpSpPr>
          <a:xfrm>
            <a:off x="143436" y="465994"/>
            <a:ext cx="10488696" cy="70085"/>
            <a:chOff x="460527" y="1755765"/>
            <a:chExt cx="11342263" cy="102975"/>
          </a:xfrm>
        </p:grpSpPr>
        <p:grpSp>
          <p:nvGrpSpPr>
            <p:cNvPr id="377" name="Google Shape;377;p10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378" name="Google Shape;378;p10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10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80" name="Google Shape;380;p10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algun Gothic"/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1" name="Google Shape;381;p10"/>
          <p:cNvGrpSpPr/>
          <p:nvPr/>
        </p:nvGrpSpPr>
        <p:grpSpPr>
          <a:xfrm>
            <a:off x="762024" y="2030186"/>
            <a:ext cx="5130893" cy="4156633"/>
            <a:chOff x="1143000" y="3458697"/>
            <a:chExt cx="6408810" cy="1608604"/>
          </a:xfrm>
        </p:grpSpPr>
        <p:sp>
          <p:nvSpPr>
            <p:cNvPr id="382" name="Google Shape;382;p10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Malgun Gothic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0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Arial"/>
                <a:buNone/>
              </a:pPr>
              <a:r>
                <a:rPr b="0" i="0" lang="ko-KR" sz="1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추가 제안사항 1</a:t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4" name="Google Shape;384;p10"/>
          <p:cNvGrpSpPr/>
          <p:nvPr/>
        </p:nvGrpSpPr>
        <p:grpSpPr>
          <a:xfrm>
            <a:off x="6230249" y="2030308"/>
            <a:ext cx="5130893" cy="4156633"/>
            <a:chOff x="1143000" y="3458697"/>
            <a:chExt cx="6408810" cy="1608604"/>
          </a:xfrm>
        </p:grpSpPr>
        <p:sp>
          <p:nvSpPr>
            <p:cNvPr id="385" name="Google Shape;385;p10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Malgun Gothic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0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Arial"/>
                <a:buNone/>
              </a:pPr>
              <a:r>
                <a:rPr b="0" i="0" lang="ko-KR" sz="1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추가 제안사항 2</a:t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p10"/>
          <p:cNvSpPr/>
          <p:nvPr/>
        </p:nvSpPr>
        <p:spPr>
          <a:xfrm>
            <a:off x="5707733" y="69694"/>
            <a:ext cx="4581649" cy="92333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제안요청서에 있는 요구사항 외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숨은 니즈를 활용한 추가 제안 요소 작성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(최소2개 이상)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10"/>
          <p:cNvSpPr txBox="1"/>
          <p:nvPr/>
        </p:nvSpPr>
        <p:spPr>
          <a:xfrm>
            <a:off x="1384070" y="2831650"/>
            <a:ext cx="388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장애를 가진 관람객들을 위한 스마트 환경 조성</a:t>
            </a:r>
            <a:endParaRPr b="1"/>
          </a:p>
        </p:txBody>
      </p:sp>
      <p:sp>
        <p:nvSpPr>
          <p:cNvPr id="389" name="Google Shape;389;p10"/>
          <p:cNvSpPr txBox="1"/>
          <p:nvPr/>
        </p:nvSpPr>
        <p:spPr>
          <a:xfrm>
            <a:off x="6811045" y="2831650"/>
            <a:ext cx="396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음성인식 서비스로 디지털 해설 서비스 제공</a:t>
            </a:r>
            <a:endParaRPr b="1"/>
          </a:p>
        </p:txBody>
      </p:sp>
      <p:sp>
        <p:nvSpPr>
          <p:cNvPr id="390" name="Google Shape;390;p10"/>
          <p:cNvSpPr txBox="1"/>
          <p:nvPr/>
        </p:nvSpPr>
        <p:spPr>
          <a:xfrm>
            <a:off x="1038013" y="5148525"/>
            <a:ext cx="501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Char char="●"/>
            </a:pPr>
            <a:r>
              <a:rPr b="1" lang="ko-KR" sz="1200">
                <a:solidFill>
                  <a:srgbClr val="0070C0"/>
                </a:solidFill>
              </a:rPr>
              <a:t>전화 상담 또한 눈으로 보며 상담하는 AI 챗봇 서비스제공</a:t>
            </a:r>
            <a:endParaRPr b="1" sz="1200">
              <a:solidFill>
                <a:srgbClr val="0070C0"/>
              </a:solidFill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Char char="●"/>
            </a:pPr>
            <a:r>
              <a:rPr b="1" lang="ko-KR" sz="1200">
                <a:solidFill>
                  <a:srgbClr val="0070C0"/>
                </a:solidFill>
              </a:rPr>
              <a:t>AR증강현실 기술을 활용한 보다 직관적인 정보 제공</a:t>
            </a:r>
            <a:endParaRPr b="1" sz="1200"/>
          </a:p>
        </p:txBody>
      </p:sp>
      <p:sp>
        <p:nvSpPr>
          <p:cNvPr id="391" name="Google Shape;391;p10"/>
          <p:cNvSpPr txBox="1"/>
          <p:nvPr/>
        </p:nvSpPr>
        <p:spPr>
          <a:xfrm>
            <a:off x="6725238" y="5254725"/>
            <a:ext cx="4140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200"/>
              <a:buChar char="●"/>
            </a:pPr>
            <a:r>
              <a:rPr b="1" lang="ko-KR" sz="1200">
                <a:solidFill>
                  <a:srgbClr val="0070C0"/>
                </a:solidFill>
              </a:rPr>
              <a:t> 믿음 이용한 양방향 소통 가능한 해설</a:t>
            </a:r>
            <a:r>
              <a:rPr b="1" lang="ko-KR" sz="1200"/>
              <a:t> </a:t>
            </a:r>
            <a:r>
              <a:rPr b="1" lang="ko-KR" sz="1200">
                <a:solidFill>
                  <a:srgbClr val="0070C0"/>
                </a:solidFill>
              </a:rPr>
              <a:t>서비스 제공</a:t>
            </a:r>
            <a:endParaRPr b="1" sz="1200"/>
          </a:p>
        </p:txBody>
      </p:sp>
      <p:grpSp>
        <p:nvGrpSpPr>
          <p:cNvPr id="392" name="Google Shape;392;p10"/>
          <p:cNvGrpSpPr/>
          <p:nvPr/>
        </p:nvGrpSpPr>
        <p:grpSpPr>
          <a:xfrm>
            <a:off x="7541821" y="3605667"/>
            <a:ext cx="2567855" cy="1090397"/>
            <a:chOff x="7263151" y="3354181"/>
            <a:chExt cx="2670399" cy="1034925"/>
          </a:xfrm>
        </p:grpSpPr>
        <p:pic>
          <p:nvPicPr>
            <p:cNvPr id="393" name="Google Shape;393;p1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263151" y="3354181"/>
              <a:ext cx="1034925" cy="1034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4" name="Google Shape;394;p1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898625" y="3354181"/>
              <a:ext cx="1034925" cy="10349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95" name="Google Shape;395;p10"/>
            <p:cNvCxnSpPr/>
            <p:nvPr/>
          </p:nvCxnSpPr>
          <p:spPr>
            <a:xfrm>
              <a:off x="8528301" y="3871644"/>
              <a:ext cx="140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96" name="Google Shape;396;p10"/>
          <p:cNvGrpSpPr/>
          <p:nvPr/>
        </p:nvGrpSpPr>
        <p:grpSpPr>
          <a:xfrm>
            <a:off x="1447800" y="3605683"/>
            <a:ext cx="3759342" cy="1090377"/>
            <a:chOff x="1785350" y="3140456"/>
            <a:chExt cx="3036625" cy="788757"/>
          </a:xfrm>
        </p:grpSpPr>
        <p:grpSp>
          <p:nvGrpSpPr>
            <p:cNvPr id="397" name="Google Shape;397;p10"/>
            <p:cNvGrpSpPr/>
            <p:nvPr/>
          </p:nvGrpSpPr>
          <p:grpSpPr>
            <a:xfrm>
              <a:off x="1952495" y="3140456"/>
              <a:ext cx="2629664" cy="745585"/>
              <a:chOff x="1609588" y="3334750"/>
              <a:chExt cx="3130926" cy="923325"/>
            </a:xfrm>
          </p:grpSpPr>
          <p:pic>
            <p:nvPicPr>
              <p:cNvPr id="398" name="Google Shape;398;p10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2713397" y="3334750"/>
                <a:ext cx="923325" cy="9233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99" name="Google Shape;399;p10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1609588" y="3466788"/>
                <a:ext cx="659226" cy="65922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00" name="Google Shape;400;p10"/>
              <p:cNvPicPr preferRelativeResize="0"/>
              <p:nvPr/>
            </p:nvPicPr>
            <p:blipFill>
              <a:blip r:embed="rId9">
                <a:alphaModFix/>
              </a:blip>
              <a:stretch>
                <a:fillRect/>
              </a:stretch>
            </p:blipFill>
            <p:spPr>
              <a:xfrm>
                <a:off x="4081288" y="3466811"/>
                <a:ext cx="659226" cy="659226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401" name="Google Shape;401;p10"/>
              <p:cNvCxnSpPr/>
              <p:nvPr/>
            </p:nvCxnSpPr>
            <p:spPr>
              <a:xfrm>
                <a:off x="2403850" y="3894975"/>
                <a:ext cx="140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02" name="Google Shape;402;p10"/>
              <p:cNvCxnSpPr/>
              <p:nvPr/>
            </p:nvCxnSpPr>
            <p:spPr>
              <a:xfrm>
                <a:off x="3788963" y="3894975"/>
                <a:ext cx="140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403" name="Google Shape;403;p10"/>
            <p:cNvSpPr txBox="1"/>
            <p:nvPr/>
          </p:nvSpPr>
          <p:spPr>
            <a:xfrm>
              <a:off x="1785350" y="3745613"/>
              <a:ext cx="918600" cy="18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청각장애인</a:t>
              </a:r>
              <a:endParaRPr b="1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04" name="Google Shape;404;p10"/>
            <p:cNvSpPr txBox="1"/>
            <p:nvPr/>
          </p:nvSpPr>
          <p:spPr>
            <a:xfrm>
              <a:off x="3903375" y="3745613"/>
              <a:ext cx="918600" cy="18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시</a:t>
              </a:r>
              <a:r>
                <a:rPr b="1" lang="ko-KR" sz="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각장애인</a:t>
              </a:r>
              <a:endParaRPr b="1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1"/>
          <p:cNvSpPr/>
          <p:nvPr/>
        </p:nvSpPr>
        <p:spPr>
          <a:xfrm>
            <a:off x="1" y="8351"/>
            <a:ext cx="12206847" cy="6870228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1"/>
          <p:cNvSpPr/>
          <p:nvPr/>
        </p:nvSpPr>
        <p:spPr>
          <a:xfrm>
            <a:off x="1" y="-6114"/>
            <a:ext cx="12196513" cy="6870228"/>
          </a:xfrm>
          <a:prstGeom prst="rect">
            <a:avLst/>
          </a:prstGeom>
          <a:blipFill rotWithShape="1">
            <a:blip r:embed="rId3">
              <a:alphaModFix amt="36000"/>
            </a:blip>
            <a:stretch>
              <a:fillRect b="-14550" l="0" r="-11351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1"/>
          <p:cNvSpPr/>
          <p:nvPr/>
        </p:nvSpPr>
        <p:spPr>
          <a:xfrm>
            <a:off x="-10334" y="2328422"/>
            <a:ext cx="12202334" cy="2165653"/>
          </a:xfrm>
          <a:prstGeom prst="rect">
            <a:avLst/>
          </a:prstGeom>
          <a:solidFill>
            <a:schemeClr val="dk1">
              <a:alpha val="5568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11"/>
          <p:cNvSpPr txBox="1"/>
          <p:nvPr/>
        </p:nvSpPr>
        <p:spPr>
          <a:xfrm>
            <a:off x="7770321" y="3622366"/>
            <a:ext cx="260531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가  </a:t>
            </a:r>
            <a:r>
              <a:rPr b="0" i="0" lang="ko-KR" sz="32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함께 합니다.</a:t>
            </a:r>
            <a:endParaRPr b="0" i="0" sz="3200" u="none" cap="none" strike="noStrike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11"/>
          <p:cNvSpPr txBox="1"/>
          <p:nvPr/>
        </p:nvSpPr>
        <p:spPr>
          <a:xfrm>
            <a:off x="4966108" y="3807030"/>
            <a:ext cx="47850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와</a:t>
            </a:r>
            <a:endParaRPr/>
          </a:p>
        </p:txBody>
      </p:sp>
      <p:sp>
        <p:nvSpPr>
          <p:cNvPr id="414" name="Google Shape;414;p11"/>
          <p:cNvSpPr/>
          <p:nvPr/>
        </p:nvSpPr>
        <p:spPr>
          <a:xfrm>
            <a:off x="2201434" y="2700513"/>
            <a:ext cx="704712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Arial"/>
              <a:buNone/>
            </a:pPr>
            <a:r>
              <a:rPr b="1" i="0" lang="ko-KR" sz="32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시각장애인 문화재 관람 스마트 환경 조성</a:t>
            </a:r>
            <a:endParaRPr b="1" i="0" sz="3200" u="none" cap="none" strike="noStrike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11"/>
          <p:cNvSpPr txBox="1"/>
          <p:nvPr/>
        </p:nvSpPr>
        <p:spPr>
          <a:xfrm>
            <a:off x="5391938" y="3311768"/>
            <a:ext cx="2990522" cy="8953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b="0" i="0" lang="ko-KR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b="0" i="0" lang="ko-KR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K-company</a:t>
            </a:r>
            <a:endParaRPr b="0" i="0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upload.wikimedia.org/wikipedia/commons/thumb/a/ad/Taegeuk.svg/150px-Taegeuk.svg.png" id="416" name="Google Shape;41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5212" y="3459102"/>
            <a:ext cx="645895" cy="645895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11"/>
          <p:cNvSpPr/>
          <p:nvPr/>
        </p:nvSpPr>
        <p:spPr>
          <a:xfrm>
            <a:off x="3060610" y="3283811"/>
            <a:ext cx="186874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문화재관리본부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0" i="0" lang="ko-KR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궁사업소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-14514" y="-855858"/>
            <a:ext cx="12221028" cy="7713859"/>
          </a:xfrm>
          <a:prstGeom prst="rect">
            <a:avLst/>
          </a:prstGeom>
          <a:blipFill rotWithShape="1">
            <a:blip r:embed="rId3">
              <a:alphaModFix amt="36000"/>
            </a:blip>
            <a:stretch>
              <a:fillRect b="-14550" l="-17640" r="-15033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-10334" y="-6114"/>
            <a:ext cx="12206847" cy="6870228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537882" y="2126335"/>
            <a:ext cx="5737412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ko-KR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시각장애인 문화재 관람 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ko-KR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스마트 환경 조성 사업 제안서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591670" y="3429000"/>
            <a:ext cx="281491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사업 제안서 20XX.XX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10520855" y="31531"/>
            <a:ext cx="186382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K-company</a:t>
            </a:r>
            <a:endParaRPr b="0" i="0" sz="20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/>
          <p:nvPr/>
        </p:nvSpPr>
        <p:spPr>
          <a:xfrm>
            <a:off x="591670" y="3815477"/>
            <a:ext cx="6328848" cy="712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None/>
            </a:pPr>
            <a:r>
              <a:rPr b="0" i="0" lang="ko-KR" sz="16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※ 본 제안서는 AIVLE스쿨 DX트랙 미니프로젝트를 위한 교육용 자료이며,</a:t>
            </a:r>
            <a:endParaRPr/>
          </a:p>
          <a:p>
            <a:pPr indent="0" lvl="0" marL="0" marR="0" rtl="0" algn="just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0" i="0" lang="ko-KR" sz="105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ko-KR" sz="1600" u="sng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보안이슈로 외부유출을 금지합니다.</a:t>
            </a:r>
            <a:endParaRPr/>
          </a:p>
        </p:txBody>
      </p:sp>
      <p:sp>
        <p:nvSpPr>
          <p:cNvPr id="104" name="Google Shape;104;p2">
            <a:hlinkClick r:id="rId4"/>
          </p:cNvPr>
          <p:cNvSpPr txBox="1"/>
          <p:nvPr/>
        </p:nvSpPr>
        <p:spPr>
          <a:xfrm>
            <a:off x="503230" y="101979"/>
            <a:ext cx="1120820" cy="569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None/>
            </a:pPr>
            <a:r>
              <a:rPr b="0" i="0" lang="ko-KR" sz="11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문화재관리본부</a:t>
            </a:r>
            <a:endParaRPr b="0" i="0" sz="11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궁사업소</a:t>
            </a:r>
            <a:endParaRPr/>
          </a:p>
        </p:txBody>
      </p:sp>
      <p:pic>
        <p:nvPicPr>
          <p:cNvPr descr="https://upload.wikimedia.org/wikipedia/commons/thumb/a/ad/Taegeuk.svg/150px-Taegeuk.svg.png" id="105" name="Google Shape;105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0764" y="168167"/>
            <a:ext cx="395589" cy="395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"/>
          <p:cNvSpPr/>
          <p:nvPr/>
        </p:nvSpPr>
        <p:spPr>
          <a:xfrm>
            <a:off x="-7424" y="12916"/>
            <a:ext cx="12206700" cy="6870300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473480" y="979824"/>
            <a:ext cx="3478306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CONCENTS</a:t>
            </a:r>
            <a:endParaRPr b="0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" name="Google Shape;112;p3"/>
          <p:cNvGrpSpPr/>
          <p:nvPr/>
        </p:nvGrpSpPr>
        <p:grpSpPr>
          <a:xfrm>
            <a:off x="460528" y="1755766"/>
            <a:ext cx="11731473" cy="102975"/>
            <a:chOff x="460527" y="1755765"/>
            <a:chExt cx="11731473" cy="102975"/>
          </a:xfrm>
        </p:grpSpPr>
        <p:grpSp>
          <p:nvGrpSpPr>
            <p:cNvPr id="113" name="Google Shape;113;p3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114" name="Google Shape;114;p3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6" name="Google Shape;116;p3"/>
            <p:cNvSpPr/>
            <p:nvPr/>
          </p:nvSpPr>
          <p:spPr>
            <a:xfrm>
              <a:off x="3666489" y="1755765"/>
              <a:ext cx="8525511" cy="102465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algun Gothic"/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" name="Google Shape;117;p3"/>
          <p:cNvGrpSpPr/>
          <p:nvPr/>
        </p:nvGrpSpPr>
        <p:grpSpPr>
          <a:xfrm>
            <a:off x="8131156" y="2358048"/>
            <a:ext cx="528372" cy="550754"/>
            <a:chOff x="7317295" y="2274553"/>
            <a:chExt cx="626925" cy="626925"/>
          </a:xfrm>
        </p:grpSpPr>
        <p:sp>
          <p:nvSpPr>
            <p:cNvPr id="118" name="Google Shape;118;p3"/>
            <p:cNvSpPr/>
            <p:nvPr/>
          </p:nvSpPr>
          <p:spPr>
            <a:xfrm rot="2700000">
              <a:off x="7411664" y="2363806"/>
              <a:ext cx="438187" cy="448419"/>
            </a:xfrm>
            <a:prstGeom prst="roundRect">
              <a:avLst>
                <a:gd fmla="val 25483" name="adj"/>
              </a:avLst>
            </a:prstGeom>
            <a:gradFill>
              <a:gsLst>
                <a:gs pos="0">
                  <a:schemeClr val="lt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cap="flat" cmpd="sng" w="9525">
              <a:solidFill>
                <a:srgbClr val="FDB81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7479528" y="2342777"/>
              <a:ext cx="256775" cy="490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66B3"/>
                </a:buClr>
                <a:buSzPts val="2800"/>
                <a:buFont typeface="Arial"/>
                <a:buNone/>
              </a:pPr>
              <a:r>
                <a:rPr b="1" i="0" lang="ko-KR" sz="2800" u="none" cap="none" strike="noStrike">
                  <a:solidFill>
                    <a:srgbClr val="0066B3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b="1" i="0" sz="2800" u="none" cap="none" strike="noStrike">
                <a:solidFill>
                  <a:srgbClr val="0066B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0" name="Google Shape;120;p3"/>
          <p:cNvCxnSpPr/>
          <p:nvPr/>
        </p:nvCxnSpPr>
        <p:spPr>
          <a:xfrm>
            <a:off x="8620894" y="2802949"/>
            <a:ext cx="32286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oval"/>
          </a:ln>
        </p:spPr>
      </p:cxnSp>
      <p:sp>
        <p:nvSpPr>
          <p:cNvPr id="121" name="Google Shape;121;p3"/>
          <p:cNvSpPr/>
          <p:nvPr/>
        </p:nvSpPr>
        <p:spPr>
          <a:xfrm>
            <a:off x="8783754" y="2484875"/>
            <a:ext cx="1587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제안사 소개</a:t>
            </a:r>
            <a:endParaRPr/>
          </a:p>
        </p:txBody>
      </p:sp>
      <p:cxnSp>
        <p:nvCxnSpPr>
          <p:cNvPr id="122" name="Google Shape;122;p3"/>
          <p:cNvCxnSpPr/>
          <p:nvPr/>
        </p:nvCxnSpPr>
        <p:spPr>
          <a:xfrm>
            <a:off x="8620894" y="3554659"/>
            <a:ext cx="32286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oval"/>
          </a:ln>
        </p:spPr>
      </p:cxnSp>
      <p:sp>
        <p:nvSpPr>
          <p:cNvPr id="123" name="Google Shape;123;p3"/>
          <p:cNvSpPr/>
          <p:nvPr/>
        </p:nvSpPr>
        <p:spPr>
          <a:xfrm>
            <a:off x="8783760" y="3236575"/>
            <a:ext cx="183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제안 개요</a:t>
            </a:r>
            <a:endParaRPr/>
          </a:p>
        </p:txBody>
      </p:sp>
      <p:sp>
        <p:nvSpPr>
          <p:cNvPr id="124" name="Google Shape;124;p3"/>
          <p:cNvSpPr txBox="1"/>
          <p:nvPr/>
        </p:nvSpPr>
        <p:spPr>
          <a:xfrm>
            <a:off x="8783752" y="3654325"/>
            <a:ext cx="3065700" cy="7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2-1. 사업 배경 및 사업 범위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2-2. 사업  추진 전략 및 핵심 성공 요인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2-3. 기대효과</a:t>
            </a:r>
            <a:endParaRPr/>
          </a:p>
        </p:txBody>
      </p:sp>
      <p:cxnSp>
        <p:nvCxnSpPr>
          <p:cNvPr id="125" name="Google Shape;125;p3"/>
          <p:cNvCxnSpPr/>
          <p:nvPr/>
        </p:nvCxnSpPr>
        <p:spPr>
          <a:xfrm>
            <a:off x="8620894" y="4804487"/>
            <a:ext cx="32286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oval"/>
          </a:ln>
        </p:spPr>
      </p:cxnSp>
      <p:sp>
        <p:nvSpPr>
          <p:cNvPr id="126" name="Google Shape;126;p3"/>
          <p:cNvSpPr/>
          <p:nvPr/>
        </p:nvSpPr>
        <p:spPr>
          <a:xfrm>
            <a:off x="8772876" y="4488950"/>
            <a:ext cx="2392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기술 구현 방안</a:t>
            </a:r>
            <a:endParaRPr/>
          </a:p>
        </p:txBody>
      </p:sp>
      <p:sp>
        <p:nvSpPr>
          <p:cNvPr id="127" name="Google Shape;127;p3"/>
          <p:cNvSpPr txBox="1"/>
          <p:nvPr/>
        </p:nvSpPr>
        <p:spPr>
          <a:xfrm>
            <a:off x="8818000" y="4874050"/>
            <a:ext cx="2122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3-1. 시스템 구축 방안</a:t>
            </a:r>
            <a:endParaRPr b="0" i="0" sz="12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3-2. 서비스 구축 방안</a:t>
            </a:r>
            <a:endParaRPr/>
          </a:p>
        </p:txBody>
      </p:sp>
      <p:cxnSp>
        <p:nvCxnSpPr>
          <p:cNvPr id="128" name="Google Shape;128;p3"/>
          <p:cNvCxnSpPr/>
          <p:nvPr/>
        </p:nvCxnSpPr>
        <p:spPr>
          <a:xfrm>
            <a:off x="8620894" y="6007272"/>
            <a:ext cx="3228600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oval"/>
          </a:ln>
        </p:spPr>
      </p:cxnSp>
      <p:sp>
        <p:nvSpPr>
          <p:cNvPr id="129" name="Google Shape;129;p3"/>
          <p:cNvSpPr/>
          <p:nvPr/>
        </p:nvSpPr>
        <p:spPr>
          <a:xfrm>
            <a:off x="8783768" y="5683575"/>
            <a:ext cx="252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Font typeface="Arial"/>
              <a:buNone/>
            </a:pPr>
            <a:r>
              <a:rPr b="0" i="0" lang="ko-KR" sz="2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추가 제안</a:t>
            </a:r>
            <a:endParaRPr/>
          </a:p>
        </p:txBody>
      </p:sp>
      <p:sp>
        <p:nvSpPr>
          <p:cNvPr id="130" name="Google Shape;130;p3"/>
          <p:cNvSpPr/>
          <p:nvPr/>
        </p:nvSpPr>
        <p:spPr>
          <a:xfrm>
            <a:off x="8562579" y="5471026"/>
            <a:ext cx="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lgun Gothic"/>
              <a:buNone/>
            </a:pPr>
            <a:r>
              <a:t/>
            </a:r>
            <a:endParaRPr b="1" i="0" sz="2800" u="none" cap="none" strike="noStrike">
              <a:solidFill>
                <a:srgbClr val="0066B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" name="Google Shape;131;p3"/>
          <p:cNvGrpSpPr/>
          <p:nvPr/>
        </p:nvGrpSpPr>
        <p:grpSpPr>
          <a:xfrm>
            <a:off x="8131156" y="3120871"/>
            <a:ext cx="528372" cy="550754"/>
            <a:chOff x="7331881" y="3112856"/>
            <a:chExt cx="626925" cy="626925"/>
          </a:xfrm>
        </p:grpSpPr>
        <p:sp>
          <p:nvSpPr>
            <p:cNvPr id="132" name="Google Shape;132;p3"/>
            <p:cNvSpPr/>
            <p:nvPr/>
          </p:nvSpPr>
          <p:spPr>
            <a:xfrm rot="2700000">
              <a:off x="7426250" y="3202109"/>
              <a:ext cx="438187" cy="448419"/>
            </a:xfrm>
            <a:prstGeom prst="roundRect">
              <a:avLst>
                <a:gd fmla="val 25483" name="adj"/>
              </a:avLst>
            </a:prstGeom>
            <a:gradFill>
              <a:gsLst>
                <a:gs pos="0">
                  <a:schemeClr val="lt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cap="flat" cmpd="sng" w="9525">
              <a:solidFill>
                <a:srgbClr val="FDB81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7532613" y="3181080"/>
              <a:ext cx="256775" cy="490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66B3"/>
                </a:buClr>
                <a:buSzPts val="2800"/>
                <a:buFont typeface="Arial"/>
                <a:buNone/>
              </a:pPr>
              <a:r>
                <a:rPr b="1" i="0" lang="ko-KR" sz="2800" u="none" cap="none" strike="noStrike">
                  <a:solidFill>
                    <a:srgbClr val="0066B3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b="1" i="0" sz="2800" u="none" cap="none" strike="noStrike">
                <a:solidFill>
                  <a:srgbClr val="0066B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" name="Google Shape;134;p3"/>
          <p:cNvGrpSpPr/>
          <p:nvPr/>
        </p:nvGrpSpPr>
        <p:grpSpPr>
          <a:xfrm>
            <a:off x="8131141" y="4364866"/>
            <a:ext cx="528372" cy="550754"/>
            <a:chOff x="6438591" y="4424355"/>
            <a:chExt cx="626925" cy="626925"/>
          </a:xfrm>
        </p:grpSpPr>
        <p:sp>
          <p:nvSpPr>
            <p:cNvPr id="135" name="Google Shape;135;p3"/>
            <p:cNvSpPr/>
            <p:nvPr/>
          </p:nvSpPr>
          <p:spPr>
            <a:xfrm rot="2700000">
              <a:off x="6532960" y="4513608"/>
              <a:ext cx="438187" cy="448419"/>
            </a:xfrm>
            <a:prstGeom prst="roundRect">
              <a:avLst>
                <a:gd fmla="val 25483" name="adj"/>
              </a:avLst>
            </a:prstGeom>
            <a:gradFill>
              <a:gsLst>
                <a:gs pos="0">
                  <a:schemeClr val="lt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cap="flat" cmpd="sng" w="9525">
              <a:solidFill>
                <a:srgbClr val="FDB81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6639323" y="4492579"/>
              <a:ext cx="256775" cy="490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66B3"/>
                </a:buClr>
                <a:buSzPts val="2800"/>
                <a:buFont typeface="Arial"/>
                <a:buNone/>
              </a:pPr>
              <a:r>
                <a:rPr b="1" i="0" lang="ko-KR" sz="2800" u="none" cap="none" strike="noStrike">
                  <a:solidFill>
                    <a:srgbClr val="0066B3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b="1" i="0" sz="2800" u="none" cap="none" strike="noStrike">
                <a:solidFill>
                  <a:srgbClr val="0066B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" name="Google Shape;137;p3"/>
          <p:cNvGrpSpPr/>
          <p:nvPr/>
        </p:nvGrpSpPr>
        <p:grpSpPr>
          <a:xfrm>
            <a:off x="8131141" y="5576335"/>
            <a:ext cx="528372" cy="550754"/>
            <a:chOff x="6444995" y="5480411"/>
            <a:chExt cx="626925" cy="626925"/>
          </a:xfrm>
        </p:grpSpPr>
        <p:sp>
          <p:nvSpPr>
            <p:cNvPr id="138" name="Google Shape;138;p3"/>
            <p:cNvSpPr/>
            <p:nvPr/>
          </p:nvSpPr>
          <p:spPr>
            <a:xfrm rot="2700000">
              <a:off x="6539364" y="5569664"/>
              <a:ext cx="438187" cy="448419"/>
            </a:xfrm>
            <a:prstGeom prst="roundRect">
              <a:avLst>
                <a:gd fmla="val 25483" name="adj"/>
              </a:avLst>
            </a:prstGeom>
            <a:gradFill>
              <a:gsLst>
                <a:gs pos="0">
                  <a:schemeClr val="lt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cap="flat" cmpd="sng" w="9525">
              <a:solidFill>
                <a:srgbClr val="FDB81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6607228" y="5548635"/>
              <a:ext cx="256775" cy="490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66B3"/>
                </a:buClr>
                <a:buSzPts val="2800"/>
                <a:buFont typeface="Arial"/>
                <a:buNone/>
              </a:pPr>
              <a:r>
                <a:rPr b="1" i="0" lang="ko-KR" sz="2800" u="none" cap="none" strike="noStrike">
                  <a:solidFill>
                    <a:srgbClr val="0066B3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b="1" i="0" sz="2800" u="none" cap="none" strike="noStrike">
                <a:solidFill>
                  <a:srgbClr val="0066B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" name="Google Shape;140;p3"/>
          <p:cNvSpPr txBox="1"/>
          <p:nvPr/>
        </p:nvSpPr>
        <p:spPr>
          <a:xfrm>
            <a:off x="8783753" y="2837375"/>
            <a:ext cx="1587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1-1. 제안사 현황</a:t>
            </a:r>
            <a:endParaRPr/>
          </a:p>
        </p:txBody>
      </p:sp>
      <p:sp>
        <p:nvSpPr>
          <p:cNvPr id="141" name="Google Shape;141;p3"/>
          <p:cNvSpPr txBox="1"/>
          <p:nvPr/>
        </p:nvSpPr>
        <p:spPr>
          <a:xfrm>
            <a:off x="8783739" y="6076082"/>
            <a:ext cx="140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</a:pPr>
            <a:r>
              <a:rPr b="0" i="0" lang="ko-KR" sz="1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4-1. 추가제안 사항</a:t>
            </a:r>
            <a:endParaRPr/>
          </a:p>
        </p:txBody>
      </p:sp>
      <p:grpSp>
        <p:nvGrpSpPr>
          <p:cNvPr id="142" name="Google Shape;142;p3"/>
          <p:cNvGrpSpPr/>
          <p:nvPr/>
        </p:nvGrpSpPr>
        <p:grpSpPr>
          <a:xfrm>
            <a:off x="123761" y="101979"/>
            <a:ext cx="1500290" cy="569387"/>
            <a:chOff x="123760" y="101978"/>
            <a:chExt cx="1500290" cy="569387"/>
          </a:xfrm>
        </p:grpSpPr>
        <p:sp>
          <p:nvSpPr>
            <p:cNvPr id="143" name="Google Shape;143;p3">
              <a:hlinkClick r:id="rId3"/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ko-KR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문화재관리본부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궁사업소</a:t>
              </a:r>
              <a:endParaRPr/>
            </a:p>
          </p:txBody>
        </p:sp>
        <p:pic>
          <p:nvPicPr>
            <p:cNvPr descr="https://upload.wikimedia.org/wikipedia/commons/thumb/a/ad/Taegeuk.svg/150px-Taegeuk.svg.png" id="144" name="Google Shape;144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23760" y="146567"/>
              <a:ext cx="426304" cy="42630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"/>
          <p:cNvSpPr/>
          <p:nvPr/>
        </p:nvSpPr>
        <p:spPr>
          <a:xfrm>
            <a:off x="3818" y="-12228"/>
            <a:ext cx="12206847" cy="6870228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338958" y="539583"/>
            <a:ext cx="281491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1-1. 제안사 현황</a:t>
            </a:r>
            <a:endParaRPr/>
          </a:p>
        </p:txBody>
      </p:sp>
      <p:sp>
        <p:nvSpPr>
          <p:cNvPr id="151" name="Google Shape;151;p4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제안사 소개</a:t>
            </a:r>
            <a:endParaRPr/>
          </a:p>
        </p:txBody>
      </p:sp>
      <p:grpSp>
        <p:nvGrpSpPr>
          <p:cNvPr id="152" name="Google Shape;152;p4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153" name="Google Shape;153;p4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6" name="Google Shape;156;p4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algun Gothic"/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" name="Google Shape;157;p4"/>
          <p:cNvGrpSpPr/>
          <p:nvPr/>
        </p:nvGrpSpPr>
        <p:grpSpPr>
          <a:xfrm>
            <a:off x="-7424" y="1042180"/>
            <a:ext cx="12206847" cy="701496"/>
            <a:chOff x="-7424" y="1042180"/>
            <a:chExt cx="12206847" cy="701496"/>
          </a:xfrm>
        </p:grpSpPr>
        <p:sp>
          <p:nvSpPr>
            <p:cNvPr id="158" name="Google Shape;158;p4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" name="Google Shape;160;p4"/>
          <p:cNvSpPr txBox="1"/>
          <p:nvPr/>
        </p:nvSpPr>
        <p:spPr>
          <a:xfrm>
            <a:off x="788450" y="1179700"/>
            <a:ext cx="1075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Arial"/>
              <a:buNone/>
            </a:pPr>
            <a:r>
              <a:rPr b="0" i="0" lang="ko-KR" sz="20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글로벌 최고 수준의 ICT 전문성과 유사 서비스 수행 경험 및 사업 관련 국내/외 인증,수상 보유   </a:t>
            </a:r>
            <a:endParaRPr sz="2000"/>
          </a:p>
        </p:txBody>
      </p:sp>
      <p:sp>
        <p:nvSpPr>
          <p:cNvPr id="161" name="Google Shape;161;p4"/>
          <p:cNvSpPr/>
          <p:nvPr/>
        </p:nvSpPr>
        <p:spPr>
          <a:xfrm>
            <a:off x="6087992" y="2233825"/>
            <a:ext cx="5925333" cy="1954651"/>
          </a:xfrm>
          <a:prstGeom prst="roundRect">
            <a:avLst>
              <a:gd fmla="val 7620" name="adj"/>
            </a:avLst>
          </a:prstGeom>
          <a:solidFill>
            <a:srgbClr val="F2F2F2"/>
          </a:solidFill>
          <a:ln cap="flat" cmpd="sng" w="1270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" name="Google Shape;162;p4"/>
          <p:cNvGrpSpPr/>
          <p:nvPr/>
        </p:nvGrpSpPr>
        <p:grpSpPr>
          <a:xfrm>
            <a:off x="314768" y="1758221"/>
            <a:ext cx="2339198" cy="479103"/>
            <a:chOff x="865851" y="8120802"/>
            <a:chExt cx="1693199" cy="251672"/>
          </a:xfrm>
        </p:grpSpPr>
        <p:grpSp>
          <p:nvGrpSpPr>
            <p:cNvPr id="163" name="Google Shape;163;p4"/>
            <p:cNvGrpSpPr/>
            <p:nvPr/>
          </p:nvGrpSpPr>
          <p:grpSpPr>
            <a:xfrm>
              <a:off x="865851" y="8120802"/>
              <a:ext cx="1688437" cy="251672"/>
              <a:chOff x="865851" y="8120802"/>
              <a:chExt cx="1688437" cy="251672"/>
            </a:xfrm>
          </p:grpSpPr>
          <p:sp>
            <p:nvSpPr>
              <p:cNvPr id="164" name="Google Shape;164;p4"/>
              <p:cNvSpPr/>
              <p:nvPr/>
            </p:nvSpPr>
            <p:spPr>
              <a:xfrm>
                <a:off x="865851" y="8120802"/>
                <a:ext cx="1465840" cy="251672"/>
              </a:xfrm>
              <a:prstGeom prst="rect">
                <a:avLst/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700"/>
                  <a:buFont typeface="Malgun Gothic"/>
                  <a:buNone/>
                </a:pPr>
                <a:r>
                  <a:t/>
                </a:r>
                <a:endParaRPr b="0" i="0" sz="7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698797" y="8121601"/>
                <a:ext cx="855491" cy="250872"/>
              </a:xfrm>
              <a:prstGeom prst="chevron">
                <a:avLst>
                  <a:gd fmla="val 50000" name="adj"/>
                </a:avLst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lgun Gothic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985470" y="8171689"/>
                <a:ext cx="1312859" cy="145507"/>
              </a:xfrm>
              <a:prstGeom prst="rect">
                <a:avLst/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800"/>
                  <a:buFont typeface="Arial"/>
                  <a:buNone/>
                </a:pPr>
                <a:r>
                  <a:rPr b="0" i="0" lang="ko-KR" sz="18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제안사 일반 현황 </a:t>
                </a:r>
                <a:endParaRPr/>
              </a:p>
            </p:txBody>
          </p:sp>
        </p:grpSp>
        <p:cxnSp>
          <p:nvCxnSpPr>
            <p:cNvPr id="167" name="Google Shape;167;p4"/>
            <p:cNvCxnSpPr/>
            <p:nvPr/>
          </p:nvCxnSpPr>
          <p:spPr>
            <a:xfrm>
              <a:off x="2352675" y="8247732"/>
              <a:ext cx="206375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diamond"/>
              <a:tailEnd len="sm" w="sm" type="none"/>
            </a:ln>
          </p:spPr>
        </p:cxnSp>
      </p:grpSp>
      <p:sp>
        <p:nvSpPr>
          <p:cNvPr id="168" name="Google Shape;168;p4"/>
          <p:cNvSpPr/>
          <p:nvPr/>
        </p:nvSpPr>
        <p:spPr>
          <a:xfrm>
            <a:off x="6069072" y="4722833"/>
            <a:ext cx="5944253" cy="1870056"/>
          </a:xfrm>
          <a:prstGeom prst="roundRect">
            <a:avLst>
              <a:gd fmla="val 8376" name="adj"/>
            </a:avLst>
          </a:prstGeom>
          <a:solidFill>
            <a:srgbClr val="F2F2F2"/>
          </a:solidFill>
          <a:ln cap="flat" cmpd="sng" w="1270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"/>
          <p:cNvSpPr/>
          <p:nvPr/>
        </p:nvSpPr>
        <p:spPr>
          <a:xfrm>
            <a:off x="160908" y="2237308"/>
            <a:ext cx="5749035" cy="4355582"/>
          </a:xfrm>
          <a:prstGeom prst="roundRect">
            <a:avLst>
              <a:gd fmla="val 3318" name="adj"/>
            </a:avLst>
          </a:prstGeom>
          <a:solidFill>
            <a:srgbClr val="F2F2F2"/>
          </a:solidFill>
          <a:ln cap="flat" cmpd="sng" w="1270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2333" y="5014324"/>
            <a:ext cx="654812" cy="909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0026" y="4993304"/>
            <a:ext cx="1063117" cy="10631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" name="Google Shape;172;p4"/>
          <p:cNvGrpSpPr/>
          <p:nvPr/>
        </p:nvGrpSpPr>
        <p:grpSpPr>
          <a:xfrm>
            <a:off x="9110584" y="5193696"/>
            <a:ext cx="1171964" cy="659041"/>
            <a:chOff x="6586581" y="5129545"/>
            <a:chExt cx="1311689" cy="737614"/>
          </a:xfrm>
        </p:grpSpPr>
        <p:pic>
          <p:nvPicPr>
            <p:cNvPr id="173" name="Google Shape;173;p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586581" y="5129545"/>
              <a:ext cx="574947" cy="7376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082346" y="5232446"/>
              <a:ext cx="815924" cy="4907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5" name="Google Shape;175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650684" y="5215156"/>
            <a:ext cx="1093400" cy="5608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6" name="Google Shape;176;p4"/>
          <p:cNvGraphicFramePr/>
          <p:nvPr/>
        </p:nvGraphicFramePr>
        <p:xfrm>
          <a:off x="348218" y="317957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{C395F92B-4763-40FC-947F-420ADB3B1E39}</a:tableStyleId>
              </a:tblPr>
              <a:tblGrid>
                <a:gridCol w="1043375"/>
                <a:gridCol w="1655150"/>
                <a:gridCol w="1044650"/>
                <a:gridCol w="1674700"/>
              </a:tblGrid>
              <a:tr h="468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회사명</a:t>
                      </a:r>
                      <a:endParaRPr/>
                    </a:p>
                  </a:txBody>
                  <a:tcPr marT="0" marB="0" marR="0" marL="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K-컴퍼니</a:t>
                      </a:r>
                      <a:endParaRPr/>
                    </a:p>
                  </a:txBody>
                  <a:tcPr marT="0" marB="0" marR="72000" marL="7200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대표자</a:t>
                      </a:r>
                      <a:endParaRPr/>
                    </a:p>
                  </a:txBody>
                  <a:tcPr marT="0" marB="0" marR="72000" marL="7200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김범수</a:t>
                      </a:r>
                      <a:endParaRPr/>
                    </a:p>
                  </a:txBody>
                  <a:tcPr marT="0" marB="0" marR="72000" marL="7200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주소</a:t>
                      </a:r>
                      <a:endParaRPr/>
                    </a:p>
                  </a:txBody>
                  <a:tcPr marT="0" marB="0" marR="0" marL="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경기도 성남시 OOOO</a:t>
                      </a:r>
                      <a:endParaRPr/>
                    </a:p>
                  </a:txBody>
                  <a:tcPr marT="0" marB="0" marR="0" marL="7200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44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전화번호</a:t>
                      </a:r>
                      <a:endParaRPr/>
                    </a:p>
                  </a:txBody>
                  <a:tcPr marT="0" marB="0" marR="0" marL="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031-OOO-OOO</a:t>
                      </a:r>
                      <a:endParaRPr b="0" i="0" sz="1200" u="none" cap="none" strike="noStrike">
                        <a:solidFill>
                          <a:srgbClr val="3F3F3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0" marL="7200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44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사업분야</a:t>
                      </a:r>
                      <a:endParaRPr/>
                    </a:p>
                  </a:txBody>
                  <a:tcPr marT="0" marB="0" marR="0" marL="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유무선통신, 시스템 통합, 부가통신, IDC/클라우드, 공공IT인프라, 융합ICT 등</a:t>
                      </a:r>
                      <a:endParaRPr/>
                    </a:p>
                  </a:txBody>
                  <a:tcPr marT="0" marB="0" marR="0" marL="7200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44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설립년도</a:t>
                      </a:r>
                      <a:endParaRPr b="0" i="0" sz="1400" u="none" cap="none" strike="noStrike">
                        <a:solidFill>
                          <a:srgbClr val="3F3F3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0" marL="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19XX년 XX월 XX일</a:t>
                      </a:r>
                      <a:endParaRPr/>
                    </a:p>
                  </a:txBody>
                  <a:tcPr marT="0" marB="0" marR="0" marL="7200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629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해당분야 사업기간</a:t>
                      </a:r>
                      <a:endParaRPr/>
                    </a:p>
                  </a:txBody>
                  <a:tcPr marT="0" marB="0" marR="0" marL="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19XX년 XX월 ~ 2022년 10월 (XX년 X개월)</a:t>
                      </a:r>
                      <a:endParaRPr b="0" i="0" sz="1200" u="none" cap="none" strike="noStrike">
                        <a:solidFill>
                          <a:srgbClr val="3F3F3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0" marL="7200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44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보유인력현황</a:t>
                      </a:r>
                      <a:endParaRPr/>
                    </a:p>
                  </a:txBody>
                  <a:tcPr marT="0" marB="0" marR="0" marL="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69696"/>
                        </a:buClr>
                        <a:buSzPts val="1200"/>
                        <a:buFont typeface="Arial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OOO 명</a:t>
                      </a:r>
                      <a:endParaRPr b="0" i="0" sz="1200" u="none" cap="none" strike="noStrike">
                        <a:solidFill>
                          <a:srgbClr val="3F3F3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0" marL="7200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sp>
        <p:nvSpPr>
          <p:cNvPr id="177" name="Google Shape;177;p4"/>
          <p:cNvSpPr/>
          <p:nvPr/>
        </p:nvSpPr>
        <p:spPr>
          <a:xfrm>
            <a:off x="6136624" y="6143801"/>
            <a:ext cx="1482562" cy="390317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4"/>
          <p:cNvSpPr/>
          <p:nvPr/>
        </p:nvSpPr>
        <p:spPr>
          <a:xfrm>
            <a:off x="338958" y="2436996"/>
            <a:ext cx="5417889" cy="57179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969696"/>
              </a:buClr>
              <a:buSzPts val="1300"/>
              <a:buFont typeface="Arial"/>
              <a:buNone/>
            </a:pPr>
            <a:r>
              <a:rPr b="0" i="0" lang="ko-KR" sz="13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글로벌 최고 수준의 ICT 전문성과 국내의 네트워크 자산을 바탕으로 국내 사업을 이끌고 있고, 글로벌 ICT 리더로써 지속 가능한 경영을 선도하고 있습니다.</a:t>
            </a:r>
            <a:endParaRPr b="0" i="0" sz="1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4"/>
          <p:cNvSpPr/>
          <p:nvPr/>
        </p:nvSpPr>
        <p:spPr>
          <a:xfrm>
            <a:off x="6283988" y="2378069"/>
            <a:ext cx="5610324" cy="1729151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6520294" y="2578902"/>
            <a:ext cx="5089375" cy="1310660"/>
            <a:chOff x="1571625" y="4883614"/>
            <a:chExt cx="7988300" cy="750264"/>
          </a:xfrm>
        </p:grpSpPr>
        <p:grpSp>
          <p:nvGrpSpPr>
            <p:cNvPr id="181" name="Google Shape;181;p4"/>
            <p:cNvGrpSpPr/>
            <p:nvPr/>
          </p:nvGrpSpPr>
          <p:grpSpPr>
            <a:xfrm>
              <a:off x="1571625" y="4883614"/>
              <a:ext cx="7988300" cy="316109"/>
              <a:chOff x="1547439" y="4840212"/>
              <a:chExt cx="8062967" cy="384226"/>
            </a:xfrm>
          </p:grpSpPr>
          <p:sp>
            <p:nvSpPr>
              <p:cNvPr id="182" name="Google Shape;182;p4"/>
              <p:cNvSpPr/>
              <p:nvPr/>
            </p:nvSpPr>
            <p:spPr>
              <a:xfrm>
                <a:off x="4190445" y="4840212"/>
                <a:ext cx="2776955" cy="384226"/>
              </a:xfrm>
              <a:prstGeom prst="chevron">
                <a:avLst>
                  <a:gd fmla="val 52416" name="adj"/>
                </a:avLst>
              </a:prstGeom>
              <a:solidFill>
                <a:srgbClr val="D5DBE5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F3F3F"/>
                  </a:buClr>
                  <a:buSzPts val="1400"/>
                  <a:buFont typeface="Arial"/>
                  <a:buNone/>
                </a:pPr>
                <a:r>
                  <a:rPr b="0" i="0" lang="ko-KR" sz="1400" u="none" cap="none" strike="noStrike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20XX</a:t>
                </a:r>
                <a:endParaRPr b="0" i="0" sz="14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4"/>
              <p:cNvSpPr/>
              <p:nvPr/>
            </p:nvSpPr>
            <p:spPr>
              <a:xfrm>
                <a:off x="1547439" y="4840212"/>
                <a:ext cx="2776955" cy="384226"/>
              </a:xfrm>
              <a:prstGeom prst="homePlate">
                <a:avLst>
                  <a:gd fmla="val 50000" name="adj"/>
                </a:avLst>
              </a:pr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F3F3F"/>
                  </a:buClr>
                  <a:buSzPts val="1400"/>
                  <a:buFont typeface="Arial"/>
                  <a:buNone/>
                </a:pPr>
                <a:r>
                  <a:rPr b="0" i="0" lang="ko-KR" sz="1400" u="none" cap="none" strike="noStrike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20XX</a:t>
                </a:r>
                <a:endParaRPr b="0" i="0" sz="14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4"/>
              <p:cNvSpPr/>
              <p:nvPr/>
            </p:nvSpPr>
            <p:spPr>
              <a:xfrm>
                <a:off x="6833451" y="4840212"/>
                <a:ext cx="2776955" cy="384226"/>
              </a:xfrm>
              <a:prstGeom prst="chevron">
                <a:avLst>
                  <a:gd fmla="val 52416" name="adj"/>
                </a:avLst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b="0" i="0" lang="ko-KR" sz="14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20XX</a:t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5" name="Google Shape;185;p4"/>
            <p:cNvSpPr txBox="1"/>
            <p:nvPr/>
          </p:nvSpPr>
          <p:spPr>
            <a:xfrm>
              <a:off x="1640736" y="5272707"/>
              <a:ext cx="2407389" cy="36117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-113156" lvl="0" marL="113156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900"/>
                <a:buFont typeface="Arial"/>
                <a:buChar char="•"/>
              </a:pPr>
              <a:r>
                <a:rPr b="0" i="0" lang="ko-KR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10월, XX 통신망 수주 런칭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3156" lvl="0" marL="113156" marR="0" rtl="0" algn="l">
                <a:lnSpc>
                  <a:spcPct val="100000"/>
                </a:lnSpc>
                <a:spcBef>
                  <a:spcPts val="200"/>
                </a:spcBef>
                <a:spcAft>
                  <a:spcPts val="0"/>
                </a:spcAft>
                <a:buClr>
                  <a:srgbClr val="595959"/>
                </a:buClr>
                <a:buSzPts val="900"/>
                <a:buFont typeface="Arial"/>
                <a:buChar char="•"/>
              </a:pPr>
              <a:r>
                <a:rPr b="0" i="0" lang="ko-KR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7월, OO 데이터 센터 구축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3156" lvl="0" marL="113156" marR="0" rtl="0" algn="l">
                <a:lnSpc>
                  <a:spcPct val="100000"/>
                </a:lnSpc>
                <a:spcBef>
                  <a:spcPts val="200"/>
                </a:spcBef>
                <a:spcAft>
                  <a:spcPts val="0"/>
                </a:spcAft>
                <a:buClr>
                  <a:srgbClr val="595959"/>
                </a:buClr>
                <a:buSzPts val="900"/>
                <a:buFont typeface="Arial"/>
                <a:buChar char="•"/>
              </a:pPr>
              <a:r>
                <a:rPr b="0" i="0" lang="ko-KR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5월, OO 전용 IoT 기기 개발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13156" lvl="0" marL="113156" marR="0" rtl="0" algn="l">
                <a:lnSpc>
                  <a:spcPct val="100000"/>
                </a:lnSpc>
                <a:spcBef>
                  <a:spcPts val="200"/>
                </a:spcBef>
                <a:spcAft>
                  <a:spcPts val="0"/>
                </a:spcAft>
                <a:buClr>
                  <a:srgbClr val="595959"/>
                </a:buClr>
                <a:buSzPts val="900"/>
                <a:buFont typeface="Arial"/>
                <a:buChar char="•"/>
              </a:pPr>
              <a:r>
                <a:rPr b="0" i="0" lang="ko-KR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2월, OO 클라우드 인프라 구축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6" name="Google Shape;186;p4"/>
          <p:cNvSpPr txBox="1"/>
          <p:nvPr/>
        </p:nvSpPr>
        <p:spPr>
          <a:xfrm>
            <a:off x="6026490" y="6097552"/>
            <a:ext cx="1669712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수상명: 혁신상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평가기관:소비자 기술 협회</a:t>
            </a:r>
            <a:endParaRPr/>
          </a:p>
        </p:txBody>
      </p:sp>
      <p:sp>
        <p:nvSpPr>
          <p:cNvPr id="187" name="Google Shape;187;p4"/>
          <p:cNvSpPr/>
          <p:nvPr/>
        </p:nvSpPr>
        <p:spPr>
          <a:xfrm>
            <a:off x="7721157" y="6147519"/>
            <a:ext cx="1092965" cy="390317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lgun Gothic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4"/>
          <p:cNvSpPr txBox="1"/>
          <p:nvPr/>
        </p:nvSpPr>
        <p:spPr>
          <a:xfrm>
            <a:off x="7659008" y="6111475"/>
            <a:ext cx="1155114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수상명:E-health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평가기관: ITU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"/>
          <p:cNvSpPr/>
          <p:nvPr/>
        </p:nvSpPr>
        <p:spPr>
          <a:xfrm>
            <a:off x="8922137" y="6149709"/>
            <a:ext cx="1608904" cy="390317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lgun Gothic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"/>
          <p:cNvSpPr txBox="1"/>
          <p:nvPr/>
        </p:nvSpPr>
        <p:spPr>
          <a:xfrm>
            <a:off x="8827579" y="6111276"/>
            <a:ext cx="1656340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수상명: 금융,통신 등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평가기관: 산업정책 연구원</a:t>
            </a:r>
            <a:endParaRPr/>
          </a:p>
        </p:txBody>
      </p:sp>
      <p:sp>
        <p:nvSpPr>
          <p:cNvPr id="191" name="Google Shape;191;p4"/>
          <p:cNvSpPr/>
          <p:nvPr/>
        </p:nvSpPr>
        <p:spPr>
          <a:xfrm>
            <a:off x="10623497" y="6143800"/>
            <a:ext cx="1212480" cy="390317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lgun Gothic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4"/>
          <p:cNvSpPr txBox="1"/>
          <p:nvPr/>
        </p:nvSpPr>
        <p:spPr>
          <a:xfrm>
            <a:off x="10529219" y="6125328"/>
            <a:ext cx="1430892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수상명: 커뮤니케이션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평가기관: IF 디자인</a:t>
            </a:r>
            <a:endParaRPr/>
          </a:p>
        </p:txBody>
      </p:sp>
      <p:sp>
        <p:nvSpPr>
          <p:cNvPr id="193" name="Google Shape;193;p4"/>
          <p:cNvSpPr txBox="1"/>
          <p:nvPr/>
        </p:nvSpPr>
        <p:spPr>
          <a:xfrm>
            <a:off x="8252858" y="3258620"/>
            <a:ext cx="1533756" cy="6309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13156" lvl="0" marL="11315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Char char="•"/>
            </a:pPr>
            <a:r>
              <a:rPr b="0" i="0" lang="ko-KR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OOO 기반 신규 사업 런칭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3156" lvl="0" marL="113156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Char char="•"/>
            </a:pPr>
            <a:r>
              <a:rPr b="0" i="0" lang="ko-KR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6월, XX기반 서비스 출시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3156" lvl="0" marL="113156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Char char="•"/>
            </a:pPr>
            <a:r>
              <a:rPr b="0" i="0" lang="ko-KR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4월, OO 플랫폼 구축 사업참여 </a:t>
            </a:r>
            <a:endParaRPr/>
          </a:p>
          <a:p>
            <a:pPr indent="-113156" lvl="0" marL="113156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Char char="•"/>
            </a:pPr>
            <a:r>
              <a:rPr b="0" i="0" lang="ko-KR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2월, XX 패키지 출시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4"/>
          <p:cNvSpPr txBox="1"/>
          <p:nvPr/>
        </p:nvSpPr>
        <p:spPr>
          <a:xfrm>
            <a:off x="9947153" y="3276846"/>
            <a:ext cx="1806071" cy="6309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13156" lvl="0" marL="11315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Char char="•"/>
            </a:pPr>
            <a:r>
              <a:rPr b="0" i="0" lang="ko-KR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7월, OO 기업 마이데이터 사업 진행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3156" lvl="0" marL="113156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Char char="•"/>
            </a:pPr>
            <a:r>
              <a:rPr b="0" i="0" lang="ko-KR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5월, XX 기반 플래폼 구축 및 제공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3156" lvl="0" marL="113156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Char char="•"/>
            </a:pPr>
            <a:r>
              <a:rPr b="0" i="0" lang="ko-KR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1월, DD 사업 A,B 사업 전체 수주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6006" lvl="0" marL="113156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5" name="Google Shape;195;p4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196" name="Google Shape;196;p4">
              <a:hlinkClick r:id="rId8"/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ko-KR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문화재관리본부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궁사업소</a:t>
              </a:r>
              <a:endParaRPr/>
            </a:p>
          </p:txBody>
        </p:sp>
        <p:pic>
          <p:nvPicPr>
            <p:cNvPr descr="https://upload.wikimedia.org/wikipedia/commons/thumb/a/ad/Taegeuk.svg/150px-Taegeuk.svg.png" id="197" name="Google Shape;197;p4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123760" y="146567"/>
              <a:ext cx="426304" cy="42630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8" name="Google Shape;198;p4"/>
          <p:cNvGrpSpPr/>
          <p:nvPr/>
        </p:nvGrpSpPr>
        <p:grpSpPr>
          <a:xfrm>
            <a:off x="6226188" y="1764738"/>
            <a:ext cx="2339198" cy="479102"/>
            <a:chOff x="865851" y="8120802"/>
            <a:chExt cx="1693199" cy="251672"/>
          </a:xfrm>
        </p:grpSpPr>
        <p:grpSp>
          <p:nvGrpSpPr>
            <p:cNvPr id="199" name="Google Shape;199;p4"/>
            <p:cNvGrpSpPr/>
            <p:nvPr/>
          </p:nvGrpSpPr>
          <p:grpSpPr>
            <a:xfrm>
              <a:off x="865851" y="8120802"/>
              <a:ext cx="1688437" cy="251672"/>
              <a:chOff x="865851" y="8120802"/>
              <a:chExt cx="1688437" cy="251672"/>
            </a:xfrm>
          </p:grpSpPr>
          <p:sp>
            <p:nvSpPr>
              <p:cNvPr id="200" name="Google Shape;200;p4"/>
              <p:cNvSpPr/>
              <p:nvPr/>
            </p:nvSpPr>
            <p:spPr>
              <a:xfrm>
                <a:off x="865851" y="8120802"/>
                <a:ext cx="1465840" cy="251672"/>
              </a:xfrm>
              <a:prstGeom prst="rect">
                <a:avLst/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700"/>
                  <a:buFont typeface="Malgun Gothic"/>
                  <a:buNone/>
                </a:pPr>
                <a:r>
                  <a:t/>
                </a:r>
                <a:endParaRPr b="0" i="0" sz="7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>
                <a:off x="1698797" y="8121601"/>
                <a:ext cx="855491" cy="250872"/>
              </a:xfrm>
              <a:prstGeom prst="chevron">
                <a:avLst>
                  <a:gd fmla="val 50000" name="adj"/>
                </a:avLst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lgun Gothic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>
                <a:off x="985470" y="8171690"/>
                <a:ext cx="1312859" cy="145507"/>
              </a:xfrm>
              <a:prstGeom prst="rect">
                <a:avLst/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800"/>
                  <a:buFont typeface="Arial"/>
                  <a:buNone/>
                </a:pPr>
                <a:r>
                  <a:rPr b="0" i="0" lang="ko-KR" sz="18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주요 연혁</a:t>
                </a:r>
                <a:endParaRPr/>
              </a:p>
            </p:txBody>
          </p:sp>
        </p:grpSp>
        <p:cxnSp>
          <p:nvCxnSpPr>
            <p:cNvPr id="203" name="Google Shape;203;p4"/>
            <p:cNvCxnSpPr/>
            <p:nvPr/>
          </p:nvCxnSpPr>
          <p:spPr>
            <a:xfrm>
              <a:off x="2352675" y="8247732"/>
              <a:ext cx="206375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diamond"/>
              <a:tailEnd len="sm" w="sm" type="none"/>
            </a:ln>
          </p:spPr>
        </p:cxnSp>
      </p:grpSp>
      <p:grpSp>
        <p:nvGrpSpPr>
          <p:cNvPr id="204" name="Google Shape;204;p4"/>
          <p:cNvGrpSpPr/>
          <p:nvPr/>
        </p:nvGrpSpPr>
        <p:grpSpPr>
          <a:xfrm>
            <a:off x="6226188" y="4235555"/>
            <a:ext cx="2339198" cy="479103"/>
            <a:chOff x="865851" y="8120802"/>
            <a:chExt cx="1693199" cy="251672"/>
          </a:xfrm>
        </p:grpSpPr>
        <p:grpSp>
          <p:nvGrpSpPr>
            <p:cNvPr id="205" name="Google Shape;205;p4"/>
            <p:cNvGrpSpPr/>
            <p:nvPr/>
          </p:nvGrpSpPr>
          <p:grpSpPr>
            <a:xfrm>
              <a:off x="865851" y="8120802"/>
              <a:ext cx="1688437" cy="251672"/>
              <a:chOff x="865851" y="8120802"/>
              <a:chExt cx="1688437" cy="251672"/>
            </a:xfrm>
          </p:grpSpPr>
          <p:sp>
            <p:nvSpPr>
              <p:cNvPr id="206" name="Google Shape;206;p4"/>
              <p:cNvSpPr/>
              <p:nvPr/>
            </p:nvSpPr>
            <p:spPr>
              <a:xfrm>
                <a:off x="865851" y="8120802"/>
                <a:ext cx="1465840" cy="251672"/>
              </a:xfrm>
              <a:prstGeom prst="rect">
                <a:avLst/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700"/>
                  <a:buFont typeface="Malgun Gothic"/>
                  <a:buNone/>
                </a:pPr>
                <a:r>
                  <a:t/>
                </a:r>
                <a:endParaRPr b="0" i="0" sz="7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1698797" y="8121601"/>
                <a:ext cx="855491" cy="250872"/>
              </a:xfrm>
              <a:prstGeom prst="chevron">
                <a:avLst>
                  <a:gd fmla="val 50000" name="adj"/>
                </a:avLst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lgun Gothic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985470" y="8171689"/>
                <a:ext cx="1312859" cy="145507"/>
              </a:xfrm>
              <a:prstGeom prst="rect">
                <a:avLst/>
              </a:prstGeom>
              <a:solidFill>
                <a:srgbClr val="005A9E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800"/>
                  <a:buFont typeface="Arial"/>
                  <a:buNone/>
                </a:pPr>
                <a:r>
                  <a:rPr b="0" i="0" lang="ko-KR" sz="18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국내/외 인증, 수상</a:t>
                </a:r>
                <a:endParaRPr b="0" i="0" sz="1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09" name="Google Shape;209;p4"/>
            <p:cNvCxnSpPr/>
            <p:nvPr/>
          </p:nvCxnSpPr>
          <p:spPr>
            <a:xfrm>
              <a:off x="2352675" y="8247732"/>
              <a:ext cx="206375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diamond"/>
              <a:tailEnd len="sm" w="sm" type="non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"/>
          <p:cNvSpPr/>
          <p:nvPr/>
        </p:nvSpPr>
        <p:spPr>
          <a:xfrm>
            <a:off x="4474" y="0"/>
            <a:ext cx="12206847" cy="6870228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5"/>
          <p:cNvSpPr txBox="1"/>
          <p:nvPr/>
        </p:nvSpPr>
        <p:spPr>
          <a:xfrm>
            <a:off x="338956" y="539583"/>
            <a:ext cx="392214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2-1. 사업 배경 및 사업 범위</a:t>
            </a:r>
            <a:endParaRPr/>
          </a:p>
        </p:txBody>
      </p:sp>
      <p:sp>
        <p:nvSpPr>
          <p:cNvPr id="216" name="Google Shape;216;p5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제안개요</a:t>
            </a:r>
            <a:endParaRPr/>
          </a:p>
        </p:txBody>
      </p:sp>
      <p:grpSp>
        <p:nvGrpSpPr>
          <p:cNvPr id="217" name="Google Shape;217;p5"/>
          <p:cNvGrpSpPr/>
          <p:nvPr/>
        </p:nvGrpSpPr>
        <p:grpSpPr>
          <a:xfrm>
            <a:off x="-14846" y="1053140"/>
            <a:ext cx="12206847" cy="701496"/>
            <a:chOff x="-7424" y="1042180"/>
            <a:chExt cx="12206847" cy="701496"/>
          </a:xfrm>
        </p:grpSpPr>
        <p:sp>
          <p:nvSpPr>
            <p:cNvPr id="218" name="Google Shape;218;p5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0" name="Google Shape;220;p5"/>
          <p:cNvSpPr txBox="1"/>
          <p:nvPr/>
        </p:nvSpPr>
        <p:spPr>
          <a:xfrm>
            <a:off x="218751" y="1184375"/>
            <a:ext cx="1183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Arial"/>
              <a:buNone/>
            </a:pPr>
            <a:r>
              <a:rPr b="0" i="0" lang="ko-KR" sz="20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안정적인 인프라 기반으로 스마트 관람 환경 구축 및 안정성, 효율성 있는 서비스 제공 </a:t>
            </a:r>
            <a:endParaRPr sz="2000"/>
          </a:p>
        </p:txBody>
      </p:sp>
      <p:grpSp>
        <p:nvGrpSpPr>
          <p:cNvPr id="221" name="Google Shape;221;p5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222" name="Google Shape;222;p5">
              <a:hlinkClick r:id="rId3"/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ko-KR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문화재관리본부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궁사업소</a:t>
              </a:r>
              <a:endParaRPr/>
            </a:p>
          </p:txBody>
        </p:sp>
        <p:pic>
          <p:nvPicPr>
            <p:cNvPr descr="https://upload.wikimedia.org/wikipedia/commons/thumb/a/ad/Taegeuk.svg/150px-Taegeuk.svg.png" id="223" name="Google Shape;223;p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23760" y="146567"/>
              <a:ext cx="426304" cy="42630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4" name="Google Shape;224;p5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225" name="Google Shape;225;p5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6" name="Google Shape;226;p5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8" name="Google Shape;228;p5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algun Gothic"/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" name="Google Shape;229;p5"/>
          <p:cNvSpPr/>
          <p:nvPr/>
        </p:nvSpPr>
        <p:spPr>
          <a:xfrm>
            <a:off x="160908" y="2265016"/>
            <a:ext cx="5749035" cy="4355582"/>
          </a:xfrm>
          <a:prstGeom prst="roundRect">
            <a:avLst>
              <a:gd fmla="val 3318" name="adj"/>
            </a:avLst>
          </a:prstGeom>
          <a:solidFill>
            <a:srgbClr val="F2F2F2"/>
          </a:solidFill>
          <a:ln cap="flat" cmpd="sng" w="1270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0" name="Google Shape;230;p5"/>
          <p:cNvSpPr/>
          <p:nvPr/>
        </p:nvSpPr>
        <p:spPr>
          <a:xfrm>
            <a:off x="6146667" y="2263658"/>
            <a:ext cx="5749035" cy="4355582"/>
          </a:xfrm>
          <a:prstGeom prst="roundRect">
            <a:avLst>
              <a:gd fmla="val 3318" name="adj"/>
            </a:avLst>
          </a:prstGeom>
          <a:solidFill>
            <a:srgbClr val="F2F2F2"/>
          </a:solidFill>
          <a:ln cap="flat" cmpd="sng" w="1270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6267703" y="2370284"/>
            <a:ext cx="5506960" cy="4142233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32" name="Google Shape;232;p5"/>
          <p:cNvGrpSpPr/>
          <p:nvPr/>
        </p:nvGrpSpPr>
        <p:grpSpPr>
          <a:xfrm>
            <a:off x="323003" y="4456516"/>
            <a:ext cx="1757499" cy="1953219"/>
            <a:chOff x="323002" y="4595055"/>
            <a:chExt cx="1757499" cy="1953219"/>
          </a:xfrm>
        </p:grpSpPr>
        <p:sp>
          <p:nvSpPr>
            <p:cNvPr descr="재질2-2" id="233" name="Google Shape;233;p5"/>
            <p:cNvSpPr/>
            <p:nvPr/>
          </p:nvSpPr>
          <p:spPr>
            <a:xfrm>
              <a:off x="323002" y="4722607"/>
              <a:ext cx="1757499" cy="1825667"/>
            </a:xfrm>
            <a:prstGeom prst="roundRect">
              <a:avLst>
                <a:gd fmla="val 24693" name="adj"/>
              </a:avLst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" sx="98000" rotWithShape="0" algn="tl" dir="2700000" dist="38100" sy="98000">
                <a:srgbClr val="000000">
                  <a:alpha val="26666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서울4대궁 시각장애인 관람객 증가로 인한 Barrier Free 환경 구축 필요</a:t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000887" y="4595055"/>
              <a:ext cx="395864" cy="341958"/>
            </a:xfrm>
            <a:prstGeom prst="roundRect">
              <a:avLst>
                <a:gd fmla="val 10907" name="adj"/>
              </a:avLst>
            </a:prstGeom>
            <a:solidFill>
              <a:srgbClr val="3F3F3F"/>
            </a:solidFill>
            <a:ln cap="flat" cmpd="sng" w="12700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Arial"/>
                <a:buNone/>
              </a:pPr>
              <a:r>
                <a:rPr b="1" i="0" lang="ko-KR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b="1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" name="Google Shape;235;p5"/>
          <p:cNvGrpSpPr/>
          <p:nvPr/>
        </p:nvGrpSpPr>
        <p:grpSpPr>
          <a:xfrm>
            <a:off x="2193349" y="4456516"/>
            <a:ext cx="1757499" cy="1953219"/>
            <a:chOff x="323002" y="4595055"/>
            <a:chExt cx="1757499" cy="1953219"/>
          </a:xfrm>
        </p:grpSpPr>
        <p:sp>
          <p:nvSpPr>
            <p:cNvPr descr="재질2-2" id="236" name="Google Shape;236;p5"/>
            <p:cNvSpPr/>
            <p:nvPr/>
          </p:nvSpPr>
          <p:spPr>
            <a:xfrm>
              <a:off x="323002" y="4722607"/>
              <a:ext cx="1757499" cy="1825667"/>
            </a:xfrm>
            <a:prstGeom prst="roundRect">
              <a:avLst>
                <a:gd fmla="val 24693" name="adj"/>
              </a:avLst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" sx="98000" rotWithShape="0" algn="tl" dir="2700000" dist="38100" sy="98000">
                <a:srgbClr val="000000">
                  <a:alpha val="26666"/>
                </a:srgbClr>
              </a:outerShdw>
            </a:effectLst>
          </p:spPr>
          <p:txBody>
            <a:bodyPr anchorCtr="0" anchor="ctr" bIns="45700" lIns="0" spcFirstLastPara="1" rIns="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문화재 디지털 대전환 계획에 따른</a:t>
              </a:r>
              <a:b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인적 서비스를 탈피한 새로운 디지털 서비스 </a:t>
              </a:r>
              <a:endPara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제공 필요</a:t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1000887" y="4595055"/>
              <a:ext cx="395864" cy="341958"/>
            </a:xfrm>
            <a:prstGeom prst="roundRect">
              <a:avLst>
                <a:gd fmla="val 10907" name="adj"/>
              </a:avLst>
            </a:prstGeom>
            <a:solidFill>
              <a:srgbClr val="3F3F3F"/>
            </a:solidFill>
            <a:ln cap="flat" cmpd="sng" w="12700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Arial"/>
                <a:buNone/>
              </a:pPr>
              <a:r>
                <a:rPr b="1" i="0" lang="ko-KR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b="1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8" name="Google Shape;238;p5"/>
          <p:cNvGrpSpPr/>
          <p:nvPr/>
        </p:nvGrpSpPr>
        <p:grpSpPr>
          <a:xfrm>
            <a:off x="4084774" y="4469580"/>
            <a:ext cx="1757499" cy="1940155"/>
            <a:chOff x="263180" y="4608119"/>
            <a:chExt cx="1757499" cy="1940155"/>
          </a:xfrm>
        </p:grpSpPr>
        <p:sp>
          <p:nvSpPr>
            <p:cNvPr descr="재질2-2" id="239" name="Google Shape;239;p5"/>
            <p:cNvSpPr/>
            <p:nvPr/>
          </p:nvSpPr>
          <p:spPr>
            <a:xfrm>
              <a:off x="263180" y="4722607"/>
              <a:ext cx="1757499" cy="1825667"/>
            </a:xfrm>
            <a:prstGeom prst="roundRect">
              <a:avLst>
                <a:gd fmla="val 24693" name="adj"/>
              </a:avLst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" sx="98000" rotWithShape="0" algn="tl" dir="2700000" dist="38100" sy="98000">
                <a:srgbClr val="000000">
                  <a:alpha val="26666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디지털 대전환 계획에 따른</a:t>
              </a:r>
              <a:endPara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운영관리 시스템 </a:t>
              </a:r>
              <a:endPara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구축 및 효율적인</a:t>
              </a:r>
              <a:endPara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운영 업무 지원</a:t>
              </a:r>
              <a:endPara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943997" y="4608119"/>
              <a:ext cx="395864" cy="341958"/>
            </a:xfrm>
            <a:prstGeom prst="roundRect">
              <a:avLst>
                <a:gd fmla="val 10907" name="adj"/>
              </a:avLst>
            </a:prstGeom>
            <a:solidFill>
              <a:srgbClr val="3F3F3F"/>
            </a:solidFill>
            <a:ln cap="flat" cmpd="sng" w="12700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Arial"/>
                <a:buNone/>
              </a:pPr>
              <a:r>
                <a:rPr b="1" i="0" lang="ko-KR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b="1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1" name="Google Shape;241;p5"/>
          <p:cNvSpPr/>
          <p:nvPr/>
        </p:nvSpPr>
        <p:spPr>
          <a:xfrm flipH="1" rot="10800000">
            <a:off x="414451" y="3798193"/>
            <a:ext cx="5416596" cy="613225"/>
          </a:xfrm>
          <a:prstGeom prst="trapezoid">
            <a:avLst>
              <a:gd fmla="val 242014" name="adj"/>
            </a:avLst>
          </a:prstGeom>
          <a:gradFill>
            <a:gsLst>
              <a:gs pos="0">
                <a:srgbClr val="FFFFFF"/>
              </a:gs>
              <a:gs pos="17000">
                <a:srgbClr val="FFFFFF"/>
              </a:gs>
              <a:gs pos="100000">
                <a:srgbClr val="FFFFFF"/>
              </a:gs>
            </a:gsLst>
            <a:lin ang="16200000" scaled="0"/>
          </a:gradFill>
          <a:ln>
            <a:noFill/>
          </a:ln>
        </p:spPr>
        <p:txBody>
          <a:bodyPr anchorCtr="0" anchor="ctr" bIns="47575" lIns="95175" spcFirstLastPara="1" rIns="95175" wrap="square" tIns="47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5"/>
          <p:cNvSpPr/>
          <p:nvPr/>
        </p:nvSpPr>
        <p:spPr>
          <a:xfrm>
            <a:off x="318902" y="2462257"/>
            <a:ext cx="5557788" cy="1895851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고궁 관람의 효율성, 편리성, 안정성을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만족하는 스마트 관람 환경 구축으로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시각장애인의 자유로운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문화재 관람 및 기회 제공</a:t>
            </a:r>
            <a:endParaRPr/>
          </a:p>
        </p:txBody>
      </p:sp>
      <p:grpSp>
        <p:nvGrpSpPr>
          <p:cNvPr id="243" name="Google Shape;243;p5"/>
          <p:cNvGrpSpPr/>
          <p:nvPr/>
        </p:nvGrpSpPr>
        <p:grpSpPr>
          <a:xfrm>
            <a:off x="6364854" y="2538056"/>
            <a:ext cx="5312658" cy="3768476"/>
            <a:chOff x="6376942" y="3131139"/>
            <a:chExt cx="5312658" cy="2520271"/>
          </a:xfrm>
        </p:grpSpPr>
        <p:grpSp>
          <p:nvGrpSpPr>
            <p:cNvPr id="244" name="Google Shape;244;p5"/>
            <p:cNvGrpSpPr/>
            <p:nvPr/>
          </p:nvGrpSpPr>
          <p:grpSpPr>
            <a:xfrm>
              <a:off x="6401116" y="3131139"/>
              <a:ext cx="5288475" cy="545909"/>
              <a:chOff x="346796" y="4585622"/>
              <a:chExt cx="1773716" cy="545909"/>
            </a:xfrm>
          </p:grpSpPr>
          <p:sp>
            <p:nvSpPr>
              <p:cNvPr descr="재질2-2" id="245" name="Google Shape;245;p5"/>
              <p:cNvSpPr/>
              <p:nvPr/>
            </p:nvSpPr>
            <p:spPr>
              <a:xfrm>
                <a:off x="346796" y="4585622"/>
                <a:ext cx="1773716" cy="545909"/>
              </a:xfrm>
              <a:prstGeom prst="roundRect">
                <a:avLst>
                  <a:gd fmla="val 24693" name="adj"/>
                </a:avLst>
              </a:prstGeom>
              <a:solidFill>
                <a:schemeClr val="lt1"/>
              </a:solidFill>
              <a:ln cap="flat" cmpd="sng" w="9525">
                <a:solidFill>
                  <a:srgbClr val="A5A5A5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38100" sx="98000" rotWithShape="0" algn="tl" dir="2700000" dist="38100" sy="98000">
                  <a:srgbClr val="000000">
                    <a:alpha val="26666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69696"/>
                  </a:buClr>
                  <a:buSzPts val="1400"/>
                  <a:buFont typeface="Arial"/>
                  <a:buNone/>
                </a:pPr>
                <a:r>
                  <a:rPr b="0" i="0" lang="ko-KR" sz="1400" u="none" cap="none" strike="noStrik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경복궁을 포함한 서울4대궁</a:t>
                </a:r>
                <a:r>
                  <a:rPr b="0" i="0" lang="ko-KR" sz="1200" u="none" cap="none" strike="noStrik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(경복궁, 덕수궁, 창경궁, 창덕궁)</a:t>
                </a:r>
                <a:r>
                  <a:rPr b="0" i="0" lang="ko-KR" sz="1400" u="none" cap="none" strike="noStrik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 내 </a:t>
                </a:r>
                <a:endParaRPr/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69696"/>
                  </a:buClr>
                  <a:buSzPts val="1400"/>
                  <a:buFont typeface="Arial"/>
                  <a:buNone/>
                </a:pPr>
                <a:r>
                  <a:rPr b="0" i="0" lang="ko-KR" sz="1400" u="none" cap="none" strike="noStrik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 각 100인 이상 사용 가능 스마트 환경 또는 기기 구축</a:t>
                </a: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383560" y="4711963"/>
                <a:ext cx="91527" cy="266894"/>
              </a:xfrm>
              <a:prstGeom prst="roundRect">
                <a:avLst>
                  <a:gd fmla="val 10907" name="adj"/>
                </a:avLst>
              </a:prstGeom>
              <a:solidFill>
                <a:srgbClr val="3F3F3F"/>
              </a:solidFill>
              <a:ln cap="flat" cmpd="sng" w="12700">
                <a:solidFill>
                  <a:srgbClr val="D8D8D8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200"/>
                  <a:buFont typeface="Arial"/>
                  <a:buNone/>
                </a:pPr>
                <a:r>
                  <a:rPr b="1" i="0" lang="ko-KR" sz="12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1</a:t>
                </a:r>
                <a:endParaRPr b="1" i="0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descr="재질2-2" id="247" name="Google Shape;247;p5"/>
            <p:cNvSpPr/>
            <p:nvPr/>
          </p:nvSpPr>
          <p:spPr>
            <a:xfrm>
              <a:off x="6392213" y="3812801"/>
              <a:ext cx="5288482" cy="522368"/>
            </a:xfrm>
            <a:prstGeom prst="roundRect">
              <a:avLst>
                <a:gd fmla="val 24693" name="adj"/>
              </a:avLst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" sx="98000" rotWithShape="0" algn="tl" dir="2700000" dist="38100" sy="98000">
                <a:srgbClr val="000000">
                  <a:alpha val="26666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각 궁 상황에 맞는 음성 네비게이션 제공</a:t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6511568" y="3898373"/>
              <a:ext cx="272895" cy="266894"/>
            </a:xfrm>
            <a:prstGeom prst="roundRect">
              <a:avLst>
                <a:gd fmla="val 10907" name="adj"/>
              </a:avLst>
            </a:prstGeom>
            <a:solidFill>
              <a:srgbClr val="3F3F3F"/>
            </a:solidFill>
            <a:ln cap="flat" cmpd="sng" w="12700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Arial"/>
                <a:buNone/>
              </a:pPr>
              <a:r>
                <a:rPr b="1" i="0" lang="ko-KR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b="1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재질2-2" id="249" name="Google Shape;249;p5"/>
            <p:cNvSpPr/>
            <p:nvPr/>
          </p:nvSpPr>
          <p:spPr>
            <a:xfrm>
              <a:off x="6401118" y="4470922"/>
              <a:ext cx="5288482" cy="522368"/>
            </a:xfrm>
            <a:prstGeom prst="roundRect">
              <a:avLst>
                <a:gd fmla="val 24693" name="adj"/>
              </a:avLst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" sx="98000" rotWithShape="0" algn="tl" dir="2700000" dist="38100" sy="98000">
                <a:srgbClr val="000000">
                  <a:alpha val="26666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차별화된 디지털 문화재 해설 서비스 제공</a:t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510735" y="4562625"/>
              <a:ext cx="272895" cy="266894"/>
            </a:xfrm>
            <a:prstGeom prst="roundRect">
              <a:avLst>
                <a:gd fmla="val 10907" name="adj"/>
              </a:avLst>
            </a:prstGeom>
            <a:solidFill>
              <a:srgbClr val="3F3F3F"/>
            </a:solidFill>
            <a:ln cap="flat" cmpd="sng" w="12700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Arial"/>
                <a:buNone/>
              </a:pPr>
              <a:r>
                <a:rPr b="1" i="0" lang="ko-KR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b="1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재질2-2" id="251" name="Google Shape;251;p5"/>
            <p:cNvSpPr/>
            <p:nvPr/>
          </p:nvSpPr>
          <p:spPr>
            <a:xfrm>
              <a:off x="6376942" y="5129042"/>
              <a:ext cx="5288482" cy="522368"/>
            </a:xfrm>
            <a:prstGeom prst="roundRect">
              <a:avLst>
                <a:gd fmla="val 24693" name="adj"/>
              </a:avLst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8100" sx="98000" rotWithShape="0" algn="tl" dir="2700000" dist="38100" sy="98000">
                <a:srgbClr val="000000">
                  <a:alpha val="26666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운영관리 시스템 구축 및 운용업무 지원</a:t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521919" y="5256779"/>
              <a:ext cx="272895" cy="266894"/>
            </a:xfrm>
            <a:prstGeom prst="roundRect">
              <a:avLst>
                <a:gd fmla="val 10907" name="adj"/>
              </a:avLst>
            </a:prstGeom>
            <a:solidFill>
              <a:srgbClr val="3F3F3F"/>
            </a:solidFill>
            <a:ln cap="flat" cmpd="sng" w="12700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Arial"/>
                <a:buNone/>
              </a:pPr>
              <a:r>
                <a:rPr b="1" i="0" lang="ko-KR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b="1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" name="Google Shape;253;p5"/>
          <p:cNvSpPr/>
          <p:nvPr/>
        </p:nvSpPr>
        <p:spPr>
          <a:xfrm>
            <a:off x="218755" y="1837522"/>
            <a:ext cx="1082349" cy="36933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사업 배경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5"/>
          <p:cNvSpPr/>
          <p:nvPr/>
        </p:nvSpPr>
        <p:spPr>
          <a:xfrm>
            <a:off x="6121277" y="1829141"/>
            <a:ext cx="1082349" cy="36933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사업 범위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"/>
          <p:cNvSpPr/>
          <p:nvPr/>
        </p:nvSpPr>
        <p:spPr>
          <a:xfrm>
            <a:off x="4476" y="0"/>
            <a:ext cx="12206847" cy="6870228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6"/>
          <p:cNvSpPr txBox="1"/>
          <p:nvPr/>
        </p:nvSpPr>
        <p:spPr>
          <a:xfrm>
            <a:off x="338950" y="539575"/>
            <a:ext cx="540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2-2. 사업 추진 전략 및 핵심 성공 요인</a:t>
            </a:r>
            <a:endParaRPr/>
          </a:p>
        </p:txBody>
      </p:sp>
      <p:sp>
        <p:nvSpPr>
          <p:cNvPr id="261" name="Google Shape;261;p6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제안개요</a:t>
            </a:r>
            <a:endParaRPr/>
          </a:p>
        </p:txBody>
      </p:sp>
      <p:grpSp>
        <p:nvGrpSpPr>
          <p:cNvPr id="262" name="Google Shape;262;p6"/>
          <p:cNvGrpSpPr/>
          <p:nvPr/>
        </p:nvGrpSpPr>
        <p:grpSpPr>
          <a:xfrm>
            <a:off x="-14846" y="1053140"/>
            <a:ext cx="12206847" cy="701496"/>
            <a:chOff x="-7424" y="1042180"/>
            <a:chExt cx="12206847" cy="701496"/>
          </a:xfrm>
        </p:grpSpPr>
        <p:sp>
          <p:nvSpPr>
            <p:cNvPr id="263" name="Google Shape;263;p6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rPr lang="ko-KR" sz="1800">
                  <a:solidFill>
                    <a:srgbClr val="FFFFFF"/>
                  </a:solidFill>
                </a:rPr>
                <a:t>AI 음성명령 서비스와 정밀한 내비게이션을 통해 맞춤형 스마트 환경과 관리 제공</a:t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" name="Google Shape;265;p6"/>
          <p:cNvGrpSpPr/>
          <p:nvPr/>
        </p:nvGrpSpPr>
        <p:grpSpPr>
          <a:xfrm>
            <a:off x="10699136" y="196456"/>
            <a:ext cx="1500290" cy="569387"/>
            <a:chOff x="123760" y="101978"/>
            <a:chExt cx="1500290" cy="569387"/>
          </a:xfrm>
        </p:grpSpPr>
        <p:sp>
          <p:nvSpPr>
            <p:cNvPr id="266" name="Google Shape;266;p6">
              <a:hlinkClick r:id="rId3"/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ko-KR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문화재관리본부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궁사업소</a:t>
              </a:r>
              <a:endParaRPr/>
            </a:p>
          </p:txBody>
        </p:sp>
        <p:pic>
          <p:nvPicPr>
            <p:cNvPr descr="https://upload.wikimedia.org/wikipedia/commons/thumb/a/ad/Taegeuk.svg/150px-Taegeuk.svg.png" id="267" name="Google Shape;267;p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23760" y="146567"/>
              <a:ext cx="426304" cy="42630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8" name="Google Shape;268;p6"/>
          <p:cNvSpPr/>
          <p:nvPr/>
        </p:nvSpPr>
        <p:spPr>
          <a:xfrm>
            <a:off x="338960" y="1797768"/>
            <a:ext cx="11687203" cy="4631910"/>
          </a:xfrm>
          <a:prstGeom prst="roundRect">
            <a:avLst>
              <a:gd fmla="val 11015" name="adj"/>
            </a:avLst>
          </a:prstGeom>
          <a:solidFill>
            <a:srgbClr val="F2F2F2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9" name="Google Shape;269;p6"/>
          <p:cNvGrpSpPr/>
          <p:nvPr/>
        </p:nvGrpSpPr>
        <p:grpSpPr>
          <a:xfrm>
            <a:off x="143436" y="465995"/>
            <a:ext cx="10488696" cy="70085"/>
            <a:chOff x="460527" y="1755765"/>
            <a:chExt cx="11342263" cy="102975"/>
          </a:xfrm>
        </p:grpSpPr>
        <p:grpSp>
          <p:nvGrpSpPr>
            <p:cNvPr id="270" name="Google Shape;270;p6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71" name="Google Shape;271;p6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3" name="Google Shape;273;p6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algun Gothic"/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4" name="Google Shape;274;p6"/>
          <p:cNvGrpSpPr/>
          <p:nvPr/>
        </p:nvGrpSpPr>
        <p:grpSpPr>
          <a:xfrm>
            <a:off x="653181" y="2116968"/>
            <a:ext cx="11101567" cy="3973633"/>
            <a:chOff x="755822" y="2116968"/>
            <a:chExt cx="11101567" cy="3973633"/>
          </a:xfrm>
        </p:grpSpPr>
        <p:sp>
          <p:nvSpPr>
            <p:cNvPr id="275" name="Google Shape;275;p6"/>
            <p:cNvSpPr/>
            <p:nvPr/>
          </p:nvSpPr>
          <p:spPr>
            <a:xfrm>
              <a:off x="6286522" y="2116968"/>
              <a:ext cx="5570867" cy="1072800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sz="1300">
                <a:solidFill>
                  <a:schemeClr val="dk1"/>
                </a:solidFill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rPr lang="ko-KR" sz="1300">
                  <a:solidFill>
                    <a:schemeClr val="dk1"/>
                  </a:solidFill>
                </a:rPr>
                <a:t>기가지니의 음성 명령 서비스에 초거대 언어모델인 믿:음을 접목시켜 복잡한 음성 명령도 수행할 수 있도록 한다.</a:t>
              </a:r>
              <a:endPara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6286522" y="2116968"/>
              <a:ext cx="5561766" cy="360000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전략 1. </a:t>
              </a:r>
              <a:r>
                <a:rPr lang="ko-KR" sz="2000">
                  <a:solidFill>
                    <a:srgbClr val="FFFFFF"/>
                  </a:solidFill>
                </a:rPr>
                <a:t>기가지니+믿:음</a:t>
              </a:r>
              <a:endParaRPr b="0" i="0" sz="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755822" y="2116968"/>
              <a:ext cx="4838456" cy="1072403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세부내모든 서비스는 사용자가 음성명령을 통해 실행/제어 되어야 한다.</a:t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300">
                  <a:solidFill>
                    <a:schemeClr val="dk1"/>
                  </a:solidFill>
                </a:rPr>
                <a:t>모든 서비스는 사용자가 음성명령을 통해 실행/제어 되어야 한다.</a:t>
              </a:r>
              <a:endParaRPr sz="1300">
                <a:solidFill>
                  <a:schemeClr val="dk1"/>
                </a:solidFill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755822" y="2116968"/>
              <a:ext cx="4830552" cy="36080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핵심 전략 요구1</a:t>
              </a:r>
              <a:endParaRPr b="0" i="0" sz="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755822" y="3614994"/>
              <a:ext cx="4838456" cy="1072403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300">
                <a:solidFill>
                  <a:schemeClr val="dk1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300">
                  <a:solidFill>
                    <a:schemeClr val="dk1"/>
                  </a:solidFill>
                </a:rPr>
                <a:t>기기등록/변경/위치/접속Log/시스템 관제/사용서비스 등이</a:t>
              </a:r>
              <a:r>
                <a:rPr lang="ko-KR" sz="1300">
                  <a:solidFill>
                    <a:schemeClr val="dk1"/>
                  </a:solidFill>
                </a:rPr>
                <a:t> </a:t>
              </a:r>
              <a:r>
                <a:rPr lang="ko-KR" sz="1300">
                  <a:solidFill>
                    <a:schemeClr val="dk1"/>
                  </a:solidFill>
                </a:rPr>
                <a:t>모니터링 되어야 한다.</a:t>
              </a:r>
              <a:endPara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755822" y="3614994"/>
              <a:ext cx="4830552" cy="36080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핵심 전략 요구2</a:t>
              </a:r>
              <a:endParaRPr b="0" i="0" sz="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755822" y="5018198"/>
              <a:ext cx="4838456" cy="1072403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300">
                <a:solidFill>
                  <a:schemeClr val="dk1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300">
                  <a:solidFill>
                    <a:schemeClr val="dk1"/>
                  </a:solidFill>
                </a:rPr>
                <a:t>각 궁 상황에 맞는 음성 길안내 서비스(내비게이션) 방안을 제시해야 한다.</a:t>
              </a:r>
              <a:endParaRPr b="0" i="0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6"/>
            <p:cNvSpPr/>
            <p:nvPr/>
          </p:nvSpPr>
          <p:spPr>
            <a:xfrm rot="5400000">
              <a:off x="5583303" y="2464437"/>
              <a:ext cx="797943" cy="481615"/>
            </a:xfrm>
            <a:prstGeom prst="triangle">
              <a:avLst>
                <a:gd fmla="val 47930" name="adj"/>
              </a:avLst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281860" y="3684457"/>
              <a:ext cx="5571000" cy="1072500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dk1"/>
                  </a:solidFill>
                </a:rPr>
                <a:t>통신 네트워크 구축에 필요한 모든 장비들을 제공하며 고객이 정말 필요한 자원을 제안, 구축하고 다양한 장비들을 KT의 전문적 역량으로 구축 설계 컨설팅하며, 합리적인 가격으로 제공한다.</a:t>
              </a:r>
              <a:endParaRPr sz="1200">
                <a:solidFill>
                  <a:schemeClr val="dk1"/>
                </a:solidFill>
              </a:endParaRPr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286522" y="3614994"/>
              <a:ext cx="5561766" cy="36080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lang="ko-KR" sz="2000">
                  <a:solidFill>
                    <a:srgbClr val="FFFFFF"/>
                  </a:solidFill>
                </a:rPr>
                <a:t>전략2. 매니지드</a:t>
              </a:r>
              <a:endParaRPr b="0" i="0" sz="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"/>
            <p:cNvSpPr/>
            <p:nvPr/>
          </p:nvSpPr>
          <p:spPr>
            <a:xfrm rot="5400000">
              <a:off x="5583303" y="3959162"/>
              <a:ext cx="797943" cy="481615"/>
            </a:xfrm>
            <a:prstGeom prst="triangle">
              <a:avLst>
                <a:gd fmla="val 47930" name="adj"/>
              </a:avLst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"/>
            <p:cNvSpPr/>
            <p:nvPr/>
          </p:nvSpPr>
          <p:spPr>
            <a:xfrm rot="5400000">
              <a:off x="5583303" y="5344164"/>
              <a:ext cx="797943" cy="481615"/>
            </a:xfrm>
            <a:prstGeom prst="triangle">
              <a:avLst>
                <a:gd fmla="val 47930" name="adj"/>
              </a:avLst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286522" y="5018198"/>
              <a:ext cx="5570867" cy="1072403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300">
                <a:solidFill>
                  <a:schemeClr val="dk1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300">
                  <a:solidFill>
                    <a:schemeClr val="dk1"/>
                  </a:solidFill>
                </a:rPr>
                <a:t>원내비의 자체 지도 데이터와 고정밀 측위기술(GPS)를 음성명령 서비스와 접목시킨다. 이를 통해 길 안내를 받을 수 있다.</a:t>
              </a:r>
              <a:endParaRPr sz="1300">
                <a:solidFill>
                  <a:schemeClr val="dk1"/>
                </a:solidFill>
              </a:endParaRPr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86522" y="5018198"/>
              <a:ext cx="5561700" cy="360900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전략 3. </a:t>
              </a:r>
              <a:r>
                <a:rPr lang="ko-KR" sz="2000">
                  <a:solidFill>
                    <a:srgbClr val="FFFFFF"/>
                  </a:solidFill>
                </a:rPr>
                <a:t>원내비 + 고정밀 측위</a:t>
              </a:r>
              <a:endParaRPr b="0" i="0" sz="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755822" y="5018198"/>
              <a:ext cx="4830552" cy="36080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핵심 전략 요구3</a:t>
              </a:r>
              <a:endParaRPr b="0" i="0" sz="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0" name="Google Shape;290;p6"/>
          <p:cNvSpPr/>
          <p:nvPr/>
        </p:nvSpPr>
        <p:spPr>
          <a:xfrm>
            <a:off x="5594278" y="263160"/>
            <a:ext cx="4967400" cy="6462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고객 요구사항에 맞게 추진하는 핵심 전략 작성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(약 3-4가지 핵심전략 위주로 작성) 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"/>
          <p:cNvSpPr/>
          <p:nvPr/>
        </p:nvSpPr>
        <p:spPr>
          <a:xfrm>
            <a:off x="4475" y="0"/>
            <a:ext cx="12206847" cy="6870228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7"/>
          <p:cNvSpPr txBox="1"/>
          <p:nvPr/>
        </p:nvSpPr>
        <p:spPr>
          <a:xfrm>
            <a:off x="338957" y="539584"/>
            <a:ext cx="457955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ko-K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2-3. 기대효과</a:t>
            </a:r>
            <a:endParaRPr/>
          </a:p>
        </p:txBody>
      </p:sp>
      <p:sp>
        <p:nvSpPr>
          <p:cNvPr id="297" name="Google Shape;297;p7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제안개요</a:t>
            </a:r>
            <a:endParaRPr/>
          </a:p>
        </p:txBody>
      </p:sp>
      <p:grpSp>
        <p:nvGrpSpPr>
          <p:cNvPr id="298" name="Google Shape;298;p7"/>
          <p:cNvGrpSpPr/>
          <p:nvPr/>
        </p:nvGrpSpPr>
        <p:grpSpPr>
          <a:xfrm>
            <a:off x="-7424" y="1044746"/>
            <a:ext cx="12206847" cy="701496"/>
            <a:chOff x="-7424" y="1042180"/>
            <a:chExt cx="12206847" cy="701496"/>
          </a:xfrm>
        </p:grpSpPr>
        <p:sp>
          <p:nvSpPr>
            <p:cNvPr id="299" name="Google Shape;299;p7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rPr lang="ko-KR" sz="1800">
                  <a:solidFill>
                    <a:srgbClr val="FFFFFF"/>
                  </a:solidFill>
                </a:rPr>
                <a:t>3가지 핵심전략 수행을 통한 비용절감, 방문객수 증대 및 위기대응력 강화</a:t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" name="Google Shape;301;p7"/>
          <p:cNvGrpSpPr/>
          <p:nvPr/>
        </p:nvGrpSpPr>
        <p:grpSpPr>
          <a:xfrm>
            <a:off x="10699135" y="196455"/>
            <a:ext cx="1500290" cy="569387"/>
            <a:chOff x="123760" y="101978"/>
            <a:chExt cx="1500290" cy="569387"/>
          </a:xfrm>
        </p:grpSpPr>
        <p:sp>
          <p:nvSpPr>
            <p:cNvPr id="302" name="Google Shape;302;p7">
              <a:hlinkClick r:id="rId3"/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ko-KR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문화재관리본부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궁사업소</a:t>
              </a:r>
              <a:endParaRPr/>
            </a:p>
          </p:txBody>
        </p:sp>
        <p:pic>
          <p:nvPicPr>
            <p:cNvPr descr="https://upload.wikimedia.org/wikipedia/commons/thumb/a/ad/Taegeuk.svg/150px-Taegeuk.svg.png" id="303" name="Google Shape;303;p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23760" y="146567"/>
              <a:ext cx="426304" cy="42630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4" name="Google Shape;304;p7"/>
          <p:cNvSpPr/>
          <p:nvPr/>
        </p:nvSpPr>
        <p:spPr>
          <a:xfrm>
            <a:off x="254879" y="1853732"/>
            <a:ext cx="11687100" cy="4632000"/>
          </a:xfrm>
          <a:prstGeom prst="roundRect">
            <a:avLst>
              <a:gd fmla="val 11015" name="adj"/>
            </a:avLst>
          </a:prstGeom>
          <a:solidFill>
            <a:srgbClr val="F2F2F2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5" name="Google Shape;305;p7"/>
          <p:cNvGrpSpPr/>
          <p:nvPr/>
        </p:nvGrpSpPr>
        <p:grpSpPr>
          <a:xfrm>
            <a:off x="143436" y="465994"/>
            <a:ext cx="10488696" cy="70085"/>
            <a:chOff x="460527" y="1755765"/>
            <a:chExt cx="11342263" cy="102975"/>
          </a:xfrm>
        </p:grpSpPr>
        <p:grpSp>
          <p:nvGrpSpPr>
            <p:cNvPr id="306" name="Google Shape;306;p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307" name="Google Shape;307;p7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7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9" name="Google Shape;309;p7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algun Gothic"/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" name="Google Shape;310;p7"/>
          <p:cNvGrpSpPr/>
          <p:nvPr/>
        </p:nvGrpSpPr>
        <p:grpSpPr>
          <a:xfrm>
            <a:off x="609600" y="2106494"/>
            <a:ext cx="3352800" cy="4065707"/>
            <a:chOff x="1143000" y="3458697"/>
            <a:chExt cx="6408810" cy="1608604"/>
          </a:xfrm>
        </p:grpSpPr>
        <p:sp>
          <p:nvSpPr>
            <p:cNvPr id="311" name="Google Shape;311;p7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</a:rPr>
                <a:t>- 스마트 환경 조성으로 관리 인원 감축하여 인건비 감소</a:t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100">
                  <a:solidFill>
                    <a:schemeClr val="dk1"/>
                  </a:solidFill>
                </a:rPr>
                <a:t>-sLLM 기반 초거대 AI 믿음을 활용하여 기존 LLM 모델 사용 대비 비용절감</a:t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100">
                  <a:solidFill>
                    <a:schemeClr val="dk1"/>
                  </a:solidFill>
                </a:rPr>
                <a:t>- 자사가 보유한 다양한 시스템을 통해 통합 관리 가능</a:t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Arial"/>
                <a:buNone/>
              </a:pPr>
              <a:r>
                <a:rPr lang="ko-KR" sz="2400">
                  <a:solidFill>
                    <a:srgbClr val="FFFFFF"/>
                  </a:solidFill>
                </a:rPr>
                <a:t>비용 절감</a:t>
              </a:r>
              <a:endParaRPr b="0" i="0" sz="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3" name="Google Shape;313;p7"/>
          <p:cNvGrpSpPr/>
          <p:nvPr/>
        </p:nvGrpSpPr>
        <p:grpSpPr>
          <a:xfrm>
            <a:off x="4457743" y="2106493"/>
            <a:ext cx="3352800" cy="4065707"/>
            <a:chOff x="1143000" y="3458697"/>
            <a:chExt cx="6408810" cy="1608604"/>
          </a:xfrm>
        </p:grpSpPr>
        <p:sp>
          <p:nvSpPr>
            <p:cNvPr id="314" name="Google Shape;314;p7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rPr lang="ko-KR" sz="1100">
                  <a:solidFill>
                    <a:schemeClr val="dk1"/>
                  </a:solidFill>
                </a:rPr>
                <a:t>- </a:t>
              </a:r>
              <a:r>
                <a:rPr lang="ko-KR" sz="1100">
                  <a:solidFill>
                    <a:schemeClr val="dk1"/>
                  </a:solidFill>
                </a:rPr>
                <a:t>스마트 환경 조성으로 시각장애인 방문객 수 20% 증가</a:t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100">
                  <a:solidFill>
                    <a:schemeClr val="dk1"/>
                  </a:solidFill>
                </a:rPr>
                <a:t>- 서울시 캐릭터 이용한 해설 서비스 제공시,  캐릭터 홍보 효과 및 시각장애인뿐만 아니라 이후 일반 관람객들을 위한 서비스로 확장 시킬 수 있음</a:t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Arial"/>
                <a:buNone/>
              </a:pPr>
              <a:r>
                <a:rPr lang="ko-KR" sz="2400">
                  <a:solidFill>
                    <a:srgbClr val="FFFFFF"/>
                  </a:solidFill>
                </a:rPr>
                <a:t>방문객 수 증가</a:t>
              </a:r>
              <a:endParaRPr b="0" i="0" sz="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6" name="Google Shape;316;p7"/>
          <p:cNvGrpSpPr/>
          <p:nvPr/>
        </p:nvGrpSpPr>
        <p:grpSpPr>
          <a:xfrm>
            <a:off x="8326562" y="2127817"/>
            <a:ext cx="3353089" cy="4065747"/>
            <a:chOff x="1143000" y="3458697"/>
            <a:chExt cx="6408810" cy="1608604"/>
          </a:xfrm>
        </p:grpSpPr>
        <p:sp>
          <p:nvSpPr>
            <p:cNvPr id="317" name="Google Shape;317;p7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rPr lang="ko-KR" sz="1100">
                  <a:solidFill>
                    <a:schemeClr val="dk1"/>
                  </a:solidFill>
                </a:rPr>
                <a:t>- </a:t>
              </a:r>
              <a:r>
                <a:rPr lang="ko-KR" sz="1100">
                  <a:solidFill>
                    <a:schemeClr val="dk1"/>
                  </a:solidFill>
                </a:rPr>
                <a:t>장애인 대상 차별화된 프로그램으로 현장 대응력 개선</a:t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i="0" sz="1100" u="none" cap="none" strike="noStrike">
                <a:solidFill>
                  <a:schemeClr val="dk1"/>
                </a:solidFill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sz="1100">
                <a:solidFill>
                  <a:schemeClr val="dk1"/>
                </a:solidFill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rPr lang="ko-KR" sz="1100">
                  <a:solidFill>
                    <a:schemeClr val="dk1"/>
                  </a:solidFill>
                </a:rPr>
                <a:t>- 장애물 감지를 통한 위험예방 및 위험상황시 관제센터로 연결하여  실시간 대응력 강화 </a:t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Arial"/>
                <a:buNone/>
              </a:pPr>
              <a:r>
                <a:rPr lang="ko-KR" sz="2400">
                  <a:solidFill>
                    <a:srgbClr val="FFFFFF"/>
                  </a:solidFill>
                </a:rPr>
                <a:t>대응력 강화</a:t>
              </a:r>
              <a:endParaRPr b="0" i="0" sz="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9" name="Google Shape;319;p7"/>
          <p:cNvSpPr/>
          <p:nvPr/>
        </p:nvSpPr>
        <p:spPr>
          <a:xfrm>
            <a:off x="4394959" y="224064"/>
            <a:ext cx="6096000" cy="64633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우리가 제시한 전략 기반으로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고객이 얻는 이익 (기대효과) 작성(최소 3개이상 작성) 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9"/>
          <p:cNvSpPr/>
          <p:nvPr/>
        </p:nvSpPr>
        <p:spPr>
          <a:xfrm>
            <a:off x="4474" y="0"/>
            <a:ext cx="12206847" cy="6870228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9"/>
          <p:cNvSpPr txBox="1"/>
          <p:nvPr/>
        </p:nvSpPr>
        <p:spPr>
          <a:xfrm>
            <a:off x="338957" y="539583"/>
            <a:ext cx="457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 sz="2400">
                <a:solidFill>
                  <a:schemeClr val="dk1"/>
                </a:solidFill>
              </a:rPr>
              <a:t>3-1. 시스템 구축 방안</a:t>
            </a:r>
            <a:endParaRPr sz="2400"/>
          </a:p>
        </p:txBody>
      </p:sp>
      <p:sp>
        <p:nvSpPr>
          <p:cNvPr id="326" name="Google Shape;326;p9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기술 구현 방안</a:t>
            </a:r>
            <a:endParaRPr/>
          </a:p>
        </p:txBody>
      </p:sp>
      <p:grpSp>
        <p:nvGrpSpPr>
          <p:cNvPr id="327" name="Google Shape;327;p9"/>
          <p:cNvGrpSpPr/>
          <p:nvPr/>
        </p:nvGrpSpPr>
        <p:grpSpPr>
          <a:xfrm>
            <a:off x="-7424" y="1044746"/>
            <a:ext cx="12206847" cy="701496"/>
            <a:chOff x="-7424" y="1042180"/>
            <a:chExt cx="12206847" cy="701496"/>
          </a:xfrm>
        </p:grpSpPr>
        <p:sp>
          <p:nvSpPr>
            <p:cNvPr id="328" name="Google Shape;328;p9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0" name="Google Shape;330;p9"/>
          <p:cNvGrpSpPr/>
          <p:nvPr/>
        </p:nvGrpSpPr>
        <p:grpSpPr>
          <a:xfrm>
            <a:off x="10699134" y="196454"/>
            <a:ext cx="1500270" cy="708000"/>
            <a:chOff x="123760" y="101978"/>
            <a:chExt cx="1500270" cy="708000"/>
          </a:xfrm>
        </p:grpSpPr>
        <p:sp>
          <p:nvSpPr>
            <p:cNvPr id="331" name="Google Shape;331;p9">
              <a:hlinkClick r:id="rId3"/>
            </p:cNvPr>
            <p:cNvSpPr txBox="1"/>
            <p:nvPr/>
          </p:nvSpPr>
          <p:spPr>
            <a:xfrm>
              <a:off x="503230" y="101978"/>
              <a:ext cx="11208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ko-KR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문화재관리본부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궁사업소</a:t>
              </a:r>
              <a:endParaRPr sz="1200"/>
            </a:p>
          </p:txBody>
        </p:sp>
        <p:pic>
          <p:nvPicPr>
            <p:cNvPr descr="https://upload.wikimedia.org/wikipedia/commons/thumb/a/ad/Taegeuk.svg/150px-Taegeuk.svg.png" id="332" name="Google Shape;332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23760" y="146567"/>
              <a:ext cx="426304" cy="42630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33" name="Google Shape;333;p9"/>
          <p:cNvSpPr/>
          <p:nvPr/>
        </p:nvSpPr>
        <p:spPr>
          <a:xfrm>
            <a:off x="264295" y="1853732"/>
            <a:ext cx="11687203" cy="4631910"/>
          </a:xfrm>
          <a:prstGeom prst="roundRect">
            <a:avLst>
              <a:gd fmla="val 11015" name="adj"/>
            </a:avLst>
          </a:prstGeom>
          <a:solidFill>
            <a:srgbClr val="F2F2F2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서비스 구축을 위한 구성도와 구축 방안 작성</a:t>
            </a:r>
            <a:endParaRPr/>
          </a:p>
        </p:txBody>
      </p:sp>
      <p:grpSp>
        <p:nvGrpSpPr>
          <p:cNvPr id="334" name="Google Shape;334;p9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335" name="Google Shape;335;p9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336" name="Google Shape;336;p9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9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38" name="Google Shape;338;p9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algun Gothic"/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9" name="Google Shape;339;p9"/>
          <p:cNvSpPr/>
          <p:nvPr/>
        </p:nvSpPr>
        <p:spPr>
          <a:xfrm>
            <a:off x="4394959" y="224064"/>
            <a:ext cx="6096000" cy="64633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시스템 구축을 위한 구성도와 구축 방안 작성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( 6차 때 정리한 자료 붙여넣기)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0" name="Google Shape;340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00" y="1746251"/>
            <a:ext cx="12192001" cy="51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8"/>
          <p:cNvSpPr/>
          <p:nvPr/>
        </p:nvSpPr>
        <p:spPr>
          <a:xfrm>
            <a:off x="4474" y="0"/>
            <a:ext cx="12206847" cy="6870228"/>
          </a:xfrm>
          <a:prstGeom prst="rect">
            <a:avLst/>
          </a:prstGeom>
          <a:solidFill>
            <a:srgbClr val="BBD6EE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8"/>
          <p:cNvSpPr txBox="1"/>
          <p:nvPr/>
        </p:nvSpPr>
        <p:spPr>
          <a:xfrm>
            <a:off x="338957" y="539583"/>
            <a:ext cx="457955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 sz="2400">
                <a:solidFill>
                  <a:schemeClr val="dk1"/>
                </a:solidFill>
              </a:rPr>
              <a:t>3-2. 서비스 구축 방안</a:t>
            </a:r>
            <a:endParaRPr/>
          </a:p>
        </p:txBody>
      </p:sp>
      <p:sp>
        <p:nvSpPr>
          <p:cNvPr id="347" name="Google Shape;347;p8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기술 구현 방안</a:t>
            </a:r>
            <a:endParaRPr/>
          </a:p>
        </p:txBody>
      </p:sp>
      <p:grpSp>
        <p:nvGrpSpPr>
          <p:cNvPr id="348" name="Google Shape;348;p8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349" name="Google Shape;349;p8">
              <a:hlinkClick r:id="rId3"/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ko-KR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문화재관리본부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ko-KR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궁사업소</a:t>
              </a:r>
              <a:endParaRPr/>
            </a:p>
          </p:txBody>
        </p:sp>
        <p:pic>
          <p:nvPicPr>
            <p:cNvPr descr="https://upload.wikimedia.org/wikipedia/commons/thumb/a/ad/Taegeuk.svg/150px-Taegeuk.svg.png" id="350" name="Google Shape;350;p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23760" y="146567"/>
              <a:ext cx="426304" cy="42630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1" name="Google Shape;351;p8"/>
          <p:cNvSpPr/>
          <p:nvPr/>
        </p:nvSpPr>
        <p:spPr>
          <a:xfrm>
            <a:off x="265388" y="1853732"/>
            <a:ext cx="11687203" cy="4631910"/>
          </a:xfrm>
          <a:prstGeom prst="roundRect">
            <a:avLst>
              <a:gd fmla="val 11015" name="adj"/>
            </a:avLst>
          </a:prstGeom>
          <a:solidFill>
            <a:srgbClr val="F2F2F2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시스템 구축을 위한 구성도와 구축 방안 작성</a:t>
            </a:r>
            <a:endParaRPr/>
          </a:p>
        </p:txBody>
      </p:sp>
      <p:grpSp>
        <p:nvGrpSpPr>
          <p:cNvPr id="352" name="Google Shape;352;p8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353" name="Google Shape;353;p8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354" name="Google Shape;354;p8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8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2800"/>
                  <a:buFont typeface="Malgun Gothic"/>
                  <a:buNone/>
                </a:pPr>
                <a:r>
                  <a:t/>
                </a:r>
                <a:endParaRPr b="0" i="0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56" name="Google Shape;356;p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algun Gothic"/>
                <a:buNone/>
              </a:pPr>
              <a:r>
                <a:t/>
              </a:r>
              <a:endPara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7" name="Google Shape;357;p8"/>
          <p:cNvSpPr/>
          <p:nvPr/>
        </p:nvSpPr>
        <p:spPr>
          <a:xfrm>
            <a:off x="4394959" y="224064"/>
            <a:ext cx="6096000" cy="64633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시스템 구축을 위한 구성도와 구축 방안 작성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ko-KR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( 6차 때 정리한 자료 붙여넣기)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8" name="Google Shape;358;p8"/>
          <p:cNvGrpSpPr/>
          <p:nvPr/>
        </p:nvGrpSpPr>
        <p:grpSpPr>
          <a:xfrm>
            <a:off x="-7424" y="1044746"/>
            <a:ext cx="12206924" cy="701645"/>
            <a:chOff x="-7424" y="1042180"/>
            <a:chExt cx="12206924" cy="701645"/>
          </a:xfrm>
        </p:grpSpPr>
        <p:sp>
          <p:nvSpPr>
            <p:cNvPr id="359" name="Google Shape;359;p8"/>
            <p:cNvSpPr/>
            <p:nvPr/>
          </p:nvSpPr>
          <p:spPr>
            <a:xfrm>
              <a:off x="-7424" y="1085325"/>
              <a:ext cx="12199500" cy="6585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0" y="1042180"/>
              <a:ext cx="12199500" cy="6621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1" name="Google Shape;361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00" y="1789889"/>
            <a:ext cx="12192001" cy="5353022"/>
          </a:xfrm>
          <a:prstGeom prst="rect">
            <a:avLst/>
          </a:prstGeom>
          <a:solidFill>
            <a:srgbClr val="F2F2F2"/>
          </a:solidFill>
          <a:ln cap="flat" cmpd="sng" w="12700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2022-11-02T05:32:02Z</dcterms:created>
  <dc:creator>석지혜(유통정책팀)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0x010100661AA2C327A4324587CA5B8F932705FD</vt:lpwstr>
  </property>
</Properties>
</file>